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2" r:id="rId3"/>
    <p:sldId id="2281" r:id="rId4"/>
    <p:sldId id="263" r:id="rId5"/>
    <p:sldId id="2283" r:id="rId6"/>
    <p:sldId id="264" r:id="rId7"/>
    <p:sldId id="266" r:id="rId8"/>
    <p:sldId id="269" r:id="rId9"/>
    <p:sldId id="2268" r:id="rId10"/>
    <p:sldId id="2270" r:id="rId11"/>
    <p:sldId id="2269" r:id="rId12"/>
    <p:sldId id="2286" r:id="rId13"/>
    <p:sldId id="265" r:id="rId14"/>
    <p:sldId id="259" r:id="rId15"/>
    <p:sldId id="2271" r:id="rId16"/>
    <p:sldId id="2275" r:id="rId17"/>
    <p:sldId id="2272" r:id="rId18"/>
    <p:sldId id="2274" r:id="rId19"/>
    <p:sldId id="2273" r:id="rId20"/>
    <p:sldId id="2277" r:id="rId21"/>
    <p:sldId id="2276" r:id="rId22"/>
    <p:sldId id="2282" r:id="rId23"/>
    <p:sldId id="2280" r:id="rId24"/>
    <p:sldId id="2284" r:id="rId25"/>
    <p:sldId id="268" r:id="rId26"/>
    <p:sldId id="26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67" autoAdjust="0"/>
    <p:restoredTop sz="91278" autoAdjust="0"/>
  </p:normalViewPr>
  <p:slideViewPr>
    <p:cSldViewPr snapToGrid="0">
      <p:cViewPr varScale="1">
        <p:scale>
          <a:sx n="84" d="100"/>
          <a:sy n="84" d="100"/>
        </p:scale>
        <p:origin x="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4396B-C24A-4619-B0D3-D94279EC8174}" type="datetimeFigureOut">
              <a:rPr kumimoji="1" lang="ja-JP" altLang="en-US" smtClean="0"/>
              <a:t>2025/11/17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44299-B1EE-4DC6-95F5-A22B6A537153}" type="slidenum">
              <a:rPr kumimoji="1" lang="ja-JP" altLang="en-US" smtClean="0"/>
              <a:t>‹#›</a:t>
            </a:fld>
            <a:endParaRPr kumimoji="1" lang="ja-JP" altLang="en-US"/>
          </a:p>
        </p:txBody>
      </p:sp>
    </p:spTree>
    <p:extLst>
      <p:ext uri="{BB962C8B-B14F-4D97-AF65-F5344CB8AC3E}">
        <p14:creationId xmlns:p14="http://schemas.microsoft.com/office/powerpoint/2010/main" val="5515174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E44299-B1EE-4DC6-95F5-A22B6A537153}" type="slidenum">
              <a:rPr kumimoji="1" lang="ja-JP" altLang="en-US" smtClean="0"/>
              <a:t>1</a:t>
            </a:fld>
            <a:endParaRPr kumimoji="1" lang="ja-JP" altLang="en-US"/>
          </a:p>
        </p:txBody>
      </p:sp>
    </p:spTree>
    <p:extLst>
      <p:ext uri="{BB962C8B-B14F-4D97-AF65-F5344CB8AC3E}">
        <p14:creationId xmlns:p14="http://schemas.microsoft.com/office/powerpoint/2010/main" val="345360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E44299-B1EE-4DC6-95F5-A22B6A537153}" type="slidenum">
              <a:rPr kumimoji="1" lang="ja-JP" altLang="en-US" smtClean="0"/>
              <a:t>20</a:t>
            </a:fld>
            <a:endParaRPr kumimoji="1" lang="ja-JP" altLang="en-US"/>
          </a:p>
        </p:txBody>
      </p:sp>
    </p:spTree>
    <p:extLst>
      <p:ext uri="{BB962C8B-B14F-4D97-AF65-F5344CB8AC3E}">
        <p14:creationId xmlns:p14="http://schemas.microsoft.com/office/powerpoint/2010/main" val="3066268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E44299-B1EE-4DC6-95F5-A22B6A537153}" type="slidenum">
              <a:rPr kumimoji="1" lang="ja-JP" altLang="en-US" smtClean="0"/>
              <a:t>25</a:t>
            </a:fld>
            <a:endParaRPr kumimoji="1" lang="ja-JP" altLang="en-US"/>
          </a:p>
        </p:txBody>
      </p:sp>
    </p:spTree>
    <p:extLst>
      <p:ext uri="{BB962C8B-B14F-4D97-AF65-F5344CB8AC3E}">
        <p14:creationId xmlns:p14="http://schemas.microsoft.com/office/powerpoint/2010/main" val="306704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E44299-B1EE-4DC6-95F5-A22B6A537153}" type="slidenum">
              <a:rPr kumimoji="1" lang="ja-JP" altLang="en-US" smtClean="0"/>
              <a:t>26</a:t>
            </a:fld>
            <a:endParaRPr kumimoji="1" lang="ja-JP" altLang="en-US"/>
          </a:p>
        </p:txBody>
      </p:sp>
    </p:spTree>
    <p:extLst>
      <p:ext uri="{BB962C8B-B14F-4D97-AF65-F5344CB8AC3E}">
        <p14:creationId xmlns:p14="http://schemas.microsoft.com/office/powerpoint/2010/main" val="420579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E44299-B1EE-4DC6-95F5-A22B6A537153}" type="slidenum">
              <a:rPr kumimoji="1" lang="ja-JP" altLang="en-US" smtClean="0"/>
              <a:t>2</a:t>
            </a:fld>
            <a:endParaRPr kumimoji="1" lang="ja-JP" altLang="en-US"/>
          </a:p>
        </p:txBody>
      </p:sp>
    </p:spTree>
    <p:extLst>
      <p:ext uri="{BB962C8B-B14F-4D97-AF65-F5344CB8AC3E}">
        <p14:creationId xmlns:p14="http://schemas.microsoft.com/office/powerpoint/2010/main" val="391272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E44299-B1EE-4DC6-95F5-A22B6A537153}" type="slidenum">
              <a:rPr kumimoji="1" lang="ja-JP" altLang="en-US" smtClean="0"/>
              <a:t>6</a:t>
            </a:fld>
            <a:endParaRPr kumimoji="1" lang="ja-JP" altLang="en-US"/>
          </a:p>
        </p:txBody>
      </p:sp>
    </p:spTree>
    <p:extLst>
      <p:ext uri="{BB962C8B-B14F-4D97-AF65-F5344CB8AC3E}">
        <p14:creationId xmlns:p14="http://schemas.microsoft.com/office/powerpoint/2010/main" val="336424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E44299-B1EE-4DC6-95F5-A22B6A537153}" type="slidenum">
              <a:rPr kumimoji="1" lang="ja-JP" altLang="en-US" smtClean="0"/>
              <a:t>8</a:t>
            </a:fld>
            <a:endParaRPr kumimoji="1" lang="ja-JP" altLang="en-US"/>
          </a:p>
        </p:txBody>
      </p:sp>
    </p:spTree>
    <p:extLst>
      <p:ext uri="{BB962C8B-B14F-4D97-AF65-F5344CB8AC3E}">
        <p14:creationId xmlns:p14="http://schemas.microsoft.com/office/powerpoint/2010/main" val="275125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E44299-B1EE-4DC6-95F5-A22B6A537153}" type="slidenum">
              <a:rPr kumimoji="1" lang="ja-JP" altLang="en-US" smtClean="0"/>
              <a:t>10</a:t>
            </a:fld>
            <a:endParaRPr kumimoji="1" lang="ja-JP" altLang="en-US"/>
          </a:p>
        </p:txBody>
      </p:sp>
    </p:spTree>
    <p:extLst>
      <p:ext uri="{BB962C8B-B14F-4D97-AF65-F5344CB8AC3E}">
        <p14:creationId xmlns:p14="http://schemas.microsoft.com/office/powerpoint/2010/main" val="51246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E44299-B1EE-4DC6-95F5-A22B6A537153}" type="slidenum">
              <a:rPr kumimoji="1" lang="ja-JP" altLang="en-US" smtClean="0"/>
              <a:t>11</a:t>
            </a:fld>
            <a:endParaRPr kumimoji="1" lang="ja-JP" altLang="en-US"/>
          </a:p>
        </p:txBody>
      </p:sp>
    </p:spTree>
    <p:extLst>
      <p:ext uri="{BB962C8B-B14F-4D97-AF65-F5344CB8AC3E}">
        <p14:creationId xmlns:p14="http://schemas.microsoft.com/office/powerpoint/2010/main" val="279551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E44299-B1EE-4DC6-95F5-A22B6A537153}" type="slidenum">
              <a:rPr kumimoji="1" lang="ja-JP" altLang="en-US" smtClean="0"/>
              <a:t>13</a:t>
            </a:fld>
            <a:endParaRPr kumimoji="1" lang="ja-JP" altLang="en-US"/>
          </a:p>
        </p:txBody>
      </p:sp>
    </p:spTree>
    <p:extLst>
      <p:ext uri="{BB962C8B-B14F-4D97-AF65-F5344CB8AC3E}">
        <p14:creationId xmlns:p14="http://schemas.microsoft.com/office/powerpoint/2010/main" val="2339701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E44299-B1EE-4DC6-95F5-A22B6A537153}" type="slidenum">
              <a:rPr kumimoji="1" lang="ja-JP" altLang="en-US" smtClean="0"/>
              <a:t>14</a:t>
            </a:fld>
            <a:endParaRPr kumimoji="1" lang="ja-JP" altLang="en-US"/>
          </a:p>
        </p:txBody>
      </p:sp>
    </p:spTree>
    <p:extLst>
      <p:ext uri="{BB962C8B-B14F-4D97-AF65-F5344CB8AC3E}">
        <p14:creationId xmlns:p14="http://schemas.microsoft.com/office/powerpoint/2010/main" val="2067201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FE44299-B1EE-4DC6-95F5-A22B6A537153}" type="slidenum">
              <a:rPr kumimoji="1" lang="ja-JP" altLang="en-US" smtClean="0"/>
              <a:t>15</a:t>
            </a:fld>
            <a:endParaRPr kumimoji="1" lang="ja-JP" altLang="en-US"/>
          </a:p>
        </p:txBody>
      </p:sp>
    </p:spTree>
    <p:extLst>
      <p:ext uri="{BB962C8B-B14F-4D97-AF65-F5344CB8AC3E}">
        <p14:creationId xmlns:p14="http://schemas.microsoft.com/office/powerpoint/2010/main" val="256785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71A4809A-60E1-4E2A-B159-53802941A4F1}" type="datetime1">
              <a:rPr kumimoji="1" lang="ja-JP" altLang="en-US" smtClean="0"/>
              <a:t>2025/11/17</a:t>
            </a:fld>
            <a:endParaRPr kumimoji="1" lang="ja-JP" alt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kumimoji="1" lang="en-US" altLang="ja-JP"/>
              <a:t>Copyright©2025.Doctor‘S-axellabo.AllRightsReserved.</a:t>
            </a:r>
            <a:endParaRPr kumimoji="1" lang="ja-JP"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EF16B53-588A-4382-AC90-D721944F20E9}" type="slidenum">
              <a:rPr kumimoji="1" lang="ja-JP" altLang="en-US" smtClean="0"/>
              <a:t>‹#›</a:t>
            </a:fld>
            <a:endParaRPr kumimoji="1" lang="ja-JP" alt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9389761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269046-FC6B-4464-938F-D7EBA828EEFD}" type="datetime1">
              <a:rPr kumimoji="1" lang="ja-JP" altLang="en-US" smtClean="0"/>
              <a:t>2025/11/17</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6" name="Slide Number Placeholder 5"/>
          <p:cNvSpPr>
            <a:spLocks noGrp="1"/>
          </p:cNvSpPr>
          <p:nvPr>
            <p:ph type="sldNum" sz="quarter" idx="12"/>
          </p:nvPr>
        </p:nvSpPr>
        <p:spPr/>
        <p:txBody>
          <a:bodyPr/>
          <a:lstStyle/>
          <a:p>
            <a:fld id="{3EF16B53-588A-4382-AC90-D721944F20E9}" type="slidenum">
              <a:rPr kumimoji="1" lang="ja-JP" altLang="en-US" smtClean="0"/>
              <a:t>‹#›</a:t>
            </a:fld>
            <a:endParaRPr kumimoji="1" lang="ja-JP" altLang="en-US"/>
          </a:p>
        </p:txBody>
      </p:sp>
    </p:spTree>
    <p:extLst>
      <p:ext uri="{BB962C8B-B14F-4D97-AF65-F5344CB8AC3E}">
        <p14:creationId xmlns:p14="http://schemas.microsoft.com/office/powerpoint/2010/main" val="1853679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B690E7-9AE2-4E45-85FD-AB61BD2E0A80}" type="datetime1">
              <a:rPr kumimoji="1" lang="ja-JP" altLang="en-US" smtClean="0"/>
              <a:t>2025/11/17</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6" name="Slide Number Placeholder 5"/>
          <p:cNvSpPr>
            <a:spLocks noGrp="1"/>
          </p:cNvSpPr>
          <p:nvPr>
            <p:ph type="sldNum" sz="quarter" idx="12"/>
          </p:nvPr>
        </p:nvSpPr>
        <p:spPr/>
        <p:txBody>
          <a:bodyPr/>
          <a:lstStyle/>
          <a:p>
            <a:fld id="{3EF16B53-588A-4382-AC90-D721944F20E9}" type="slidenum">
              <a:rPr kumimoji="1" lang="ja-JP" altLang="en-US" smtClean="0"/>
              <a:t>‹#›</a:t>
            </a:fld>
            <a:endParaRPr kumimoji="1" lang="ja-JP" altLang="en-US"/>
          </a:p>
        </p:txBody>
      </p:sp>
    </p:spTree>
    <p:extLst>
      <p:ext uri="{BB962C8B-B14F-4D97-AF65-F5344CB8AC3E}">
        <p14:creationId xmlns:p14="http://schemas.microsoft.com/office/powerpoint/2010/main" val="205138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6A94F6-ACBB-49E8-822C-47C04C315576}" type="datetime1">
              <a:rPr kumimoji="1" lang="ja-JP" altLang="en-US" smtClean="0"/>
              <a:t>2025/11/17</a:t>
            </a:fld>
            <a:endParaRPr kumimoji="1" lang="ja-JP" altLang="en-US"/>
          </a:p>
        </p:txBody>
      </p:sp>
      <p:sp>
        <p:nvSpPr>
          <p:cNvPr id="5" name="Footer Placeholder 4"/>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6" name="Slide Number Placeholder 5"/>
          <p:cNvSpPr>
            <a:spLocks noGrp="1"/>
          </p:cNvSpPr>
          <p:nvPr>
            <p:ph type="sldNum" sz="quarter" idx="12"/>
          </p:nvPr>
        </p:nvSpPr>
        <p:spPr/>
        <p:txBody>
          <a:bodyPr/>
          <a:lstStyle/>
          <a:p>
            <a:fld id="{3EF16B53-588A-4382-AC90-D721944F20E9}" type="slidenum">
              <a:rPr kumimoji="1" lang="ja-JP" altLang="en-US" smtClean="0"/>
              <a:t>‹#›</a:t>
            </a:fld>
            <a:endParaRPr kumimoji="1" lang="ja-JP" altLang="en-US"/>
          </a:p>
        </p:txBody>
      </p:sp>
    </p:spTree>
    <p:extLst>
      <p:ext uri="{BB962C8B-B14F-4D97-AF65-F5344CB8AC3E}">
        <p14:creationId xmlns:p14="http://schemas.microsoft.com/office/powerpoint/2010/main" val="408451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2AD18C6-C269-42AE-83FC-F72289AFCEFE}" type="datetime1">
              <a:rPr kumimoji="1" lang="ja-JP" altLang="en-US" smtClean="0"/>
              <a:t>2025/11/17</a:t>
            </a:fld>
            <a:endParaRPr kumimoji="1" lang="ja-JP" alt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kumimoji="1" lang="en-US" altLang="ja-JP"/>
              <a:t>Copyright©2025.Doctor‘S-axellabo.AllRightsReserved.</a:t>
            </a:r>
            <a:endParaRPr kumimoji="1" lang="ja-JP" alt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EF16B53-588A-4382-AC90-D721944F20E9}" type="slidenum">
              <a:rPr kumimoji="1" lang="ja-JP" altLang="en-US" smtClean="0"/>
              <a:t>‹#›</a:t>
            </a:fld>
            <a:endParaRPr kumimoji="1" lang="ja-JP" alt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114281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8F0D899-7146-4500-9B35-23A1E749CF5C}" type="datetime1">
              <a:rPr kumimoji="1" lang="ja-JP" altLang="en-US" smtClean="0"/>
              <a:t>2025/11/17</a:t>
            </a:fld>
            <a:endParaRPr kumimoji="1" lang="ja-JP" altLang="en-US"/>
          </a:p>
        </p:txBody>
      </p:sp>
      <p:sp>
        <p:nvSpPr>
          <p:cNvPr id="6" name="Footer Placeholder 5"/>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7" name="Slide Number Placeholder 6"/>
          <p:cNvSpPr>
            <a:spLocks noGrp="1"/>
          </p:cNvSpPr>
          <p:nvPr>
            <p:ph type="sldNum" sz="quarter" idx="12"/>
          </p:nvPr>
        </p:nvSpPr>
        <p:spPr/>
        <p:txBody>
          <a:bodyPr/>
          <a:lstStyle/>
          <a:p>
            <a:fld id="{3EF16B53-588A-4382-AC90-D721944F20E9}" type="slidenum">
              <a:rPr kumimoji="1" lang="ja-JP" altLang="en-US" smtClean="0"/>
              <a:t>‹#›</a:t>
            </a:fld>
            <a:endParaRPr kumimoji="1" lang="ja-JP" altLang="en-US"/>
          </a:p>
        </p:txBody>
      </p:sp>
    </p:spTree>
    <p:extLst>
      <p:ext uri="{BB962C8B-B14F-4D97-AF65-F5344CB8AC3E}">
        <p14:creationId xmlns:p14="http://schemas.microsoft.com/office/powerpoint/2010/main" val="182114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EDA171-1E26-4AD9-8B0D-2FB662E8188C}" type="datetime1">
              <a:rPr kumimoji="1" lang="ja-JP" altLang="en-US" smtClean="0"/>
              <a:t>2025/11/17</a:t>
            </a:fld>
            <a:endParaRPr kumimoji="1" lang="ja-JP" altLang="en-US"/>
          </a:p>
        </p:txBody>
      </p:sp>
      <p:sp>
        <p:nvSpPr>
          <p:cNvPr id="8" name="Footer Placeholder 7"/>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9" name="Slide Number Placeholder 8"/>
          <p:cNvSpPr>
            <a:spLocks noGrp="1"/>
          </p:cNvSpPr>
          <p:nvPr>
            <p:ph type="sldNum" sz="quarter" idx="12"/>
          </p:nvPr>
        </p:nvSpPr>
        <p:spPr/>
        <p:txBody>
          <a:bodyPr/>
          <a:lstStyle/>
          <a:p>
            <a:fld id="{3EF16B53-588A-4382-AC90-D721944F20E9}" type="slidenum">
              <a:rPr kumimoji="1" lang="ja-JP" altLang="en-US" smtClean="0"/>
              <a:t>‹#›</a:t>
            </a:fld>
            <a:endParaRPr kumimoji="1" lang="ja-JP" altLang="en-US"/>
          </a:p>
        </p:txBody>
      </p:sp>
    </p:spTree>
    <p:extLst>
      <p:ext uri="{BB962C8B-B14F-4D97-AF65-F5344CB8AC3E}">
        <p14:creationId xmlns:p14="http://schemas.microsoft.com/office/powerpoint/2010/main" val="60411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375DF6B-2876-4940-967F-4BA028C70948}" type="datetime1">
              <a:rPr kumimoji="1" lang="ja-JP" altLang="en-US" smtClean="0"/>
              <a:t>2025/11/17</a:t>
            </a:fld>
            <a:endParaRPr kumimoji="1" lang="ja-JP" altLang="en-US"/>
          </a:p>
        </p:txBody>
      </p:sp>
      <p:sp>
        <p:nvSpPr>
          <p:cNvPr id="4" name="Footer Placeholder 3"/>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5" name="Slide Number Placeholder 4"/>
          <p:cNvSpPr>
            <a:spLocks noGrp="1"/>
          </p:cNvSpPr>
          <p:nvPr>
            <p:ph type="sldNum" sz="quarter" idx="12"/>
          </p:nvPr>
        </p:nvSpPr>
        <p:spPr/>
        <p:txBody>
          <a:bodyPr/>
          <a:lstStyle/>
          <a:p>
            <a:fld id="{3EF16B53-588A-4382-AC90-D721944F20E9}" type="slidenum">
              <a:rPr kumimoji="1" lang="ja-JP" altLang="en-US" smtClean="0"/>
              <a:t>‹#›</a:t>
            </a:fld>
            <a:endParaRPr kumimoji="1" lang="ja-JP" altLang="en-US"/>
          </a:p>
        </p:txBody>
      </p:sp>
    </p:spTree>
    <p:extLst>
      <p:ext uri="{BB962C8B-B14F-4D97-AF65-F5344CB8AC3E}">
        <p14:creationId xmlns:p14="http://schemas.microsoft.com/office/powerpoint/2010/main" val="378732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29946-7C2A-4803-87F0-B26CEC3C3552}" type="datetime1">
              <a:rPr kumimoji="1" lang="ja-JP" altLang="en-US" smtClean="0"/>
              <a:t>2025/11/17</a:t>
            </a:fld>
            <a:endParaRPr kumimoji="1" lang="ja-JP" altLang="en-US"/>
          </a:p>
        </p:txBody>
      </p:sp>
      <p:sp>
        <p:nvSpPr>
          <p:cNvPr id="3" name="Footer Placeholder 2"/>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4" name="Slide Number Placeholder 3"/>
          <p:cNvSpPr>
            <a:spLocks noGrp="1"/>
          </p:cNvSpPr>
          <p:nvPr>
            <p:ph type="sldNum" sz="quarter" idx="12"/>
          </p:nvPr>
        </p:nvSpPr>
        <p:spPr/>
        <p:txBody>
          <a:bodyPr/>
          <a:lstStyle/>
          <a:p>
            <a:fld id="{3EF16B53-588A-4382-AC90-D721944F20E9}" type="slidenum">
              <a:rPr kumimoji="1" lang="ja-JP" altLang="en-US" smtClean="0"/>
              <a:t>‹#›</a:t>
            </a:fld>
            <a:endParaRPr kumimoji="1" lang="ja-JP" altLang="en-US"/>
          </a:p>
        </p:txBody>
      </p:sp>
    </p:spTree>
    <p:extLst>
      <p:ext uri="{BB962C8B-B14F-4D97-AF65-F5344CB8AC3E}">
        <p14:creationId xmlns:p14="http://schemas.microsoft.com/office/powerpoint/2010/main" val="229784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4F2CEA3-6D17-42E4-A749-AA702D8519E8}" type="datetime1">
              <a:rPr kumimoji="1" lang="ja-JP" altLang="en-US" smtClean="0"/>
              <a:t>2025/11/17</a:t>
            </a:fld>
            <a:endParaRPr kumimoji="1" lang="ja-JP"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kumimoji="1" lang="en-US" altLang="ja-JP"/>
              <a:t>Copyright©2025.Doctor‘S-axellabo.AllRightsReserved.</a:t>
            </a:r>
            <a:endParaRPr kumimoji="1" lang="ja-JP"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EF16B53-588A-4382-AC90-D721944F20E9}" type="slidenum">
              <a:rPr kumimoji="1" lang="ja-JP" altLang="en-US" smtClean="0"/>
              <a:t>‹#›</a:t>
            </a:fld>
            <a:endParaRPr kumimoji="1" lang="ja-JP"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932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1F15493-832D-4A13-953E-482735168EF5}" type="datetime1">
              <a:rPr kumimoji="1" lang="ja-JP" altLang="en-US" smtClean="0"/>
              <a:t>2025/11/17</a:t>
            </a:fld>
            <a:endParaRPr kumimoji="1" lang="ja-JP" alt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kumimoji="1" lang="en-US" altLang="ja-JP"/>
              <a:t>Copyright©2025.Doctor‘S-axellabo.AllRightsReserved.</a:t>
            </a:r>
            <a:endParaRPr kumimoji="1" lang="ja-JP" alt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EF16B53-588A-4382-AC90-D721944F20E9}" type="slidenum">
              <a:rPr kumimoji="1" lang="ja-JP" altLang="en-US" smtClean="0"/>
              <a:t>‹#›</a:t>
            </a:fld>
            <a:endParaRPr kumimoji="1" lang="ja-JP" alt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8937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0B57618-9728-4163-BAEE-3C5C96D24EE3}" type="datetime1">
              <a:rPr kumimoji="1" lang="ja-JP" altLang="en-US" smtClean="0"/>
              <a:t>2025/11/17</a:t>
            </a:fld>
            <a:endParaRPr kumimoji="1" lang="ja-JP" alt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kumimoji="1" lang="en-US" altLang="ja-JP"/>
              <a:t>Copyright©2025.Doctor‘S-axellabo.AllRightsReserved.</a:t>
            </a:r>
            <a:endParaRPr kumimoji="1" lang="ja-JP" alt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EF16B53-588A-4382-AC90-D721944F20E9}" type="slidenum">
              <a:rPr kumimoji="1" lang="ja-JP" altLang="en-US" smtClean="0"/>
              <a:t>‹#›</a:t>
            </a:fld>
            <a:endParaRPr kumimoji="1" lang="ja-JP" alt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0562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hyperlink" Target="https://doctors-axellabo.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CECCC06-EB9E-BA86-F5D7-86E418F67D00}"/>
              </a:ext>
            </a:extLst>
          </p:cNvPr>
          <p:cNvSpPr txBox="1"/>
          <p:nvPr/>
        </p:nvSpPr>
        <p:spPr>
          <a:xfrm>
            <a:off x="0" y="2431953"/>
            <a:ext cx="12191999" cy="3277820"/>
          </a:xfrm>
          <a:prstGeom prst="rect">
            <a:avLst/>
          </a:prstGeom>
          <a:solidFill>
            <a:schemeClr val="bg2"/>
          </a:solidFill>
        </p:spPr>
        <p:txBody>
          <a:bodyPr wrap="square" rtlCol="0">
            <a:spAutoFit/>
          </a:bodyPr>
          <a:lstStyle/>
          <a:p>
            <a:pPr algn="ctr"/>
            <a:r>
              <a:rPr kumimoji="1" lang="ja-JP" altLang="en-US" sz="3200" b="1" dirty="0">
                <a:solidFill>
                  <a:schemeClr val="accent6">
                    <a:lumMod val="75000"/>
                  </a:schemeClr>
                </a:solidFill>
              </a:rPr>
              <a:t>ドクターのための</a:t>
            </a:r>
            <a:r>
              <a:rPr kumimoji="1" lang="en-US" altLang="ja-JP" sz="3200" b="1" dirty="0">
                <a:solidFill>
                  <a:schemeClr val="accent6">
                    <a:lumMod val="75000"/>
                  </a:schemeClr>
                </a:solidFill>
              </a:rPr>
              <a:t>‥</a:t>
            </a:r>
          </a:p>
          <a:p>
            <a:pPr algn="ctr"/>
            <a:endParaRPr kumimoji="1" lang="en-US" altLang="ja-JP" sz="700" b="1" dirty="0">
              <a:solidFill>
                <a:schemeClr val="accent6">
                  <a:lumMod val="75000"/>
                </a:schemeClr>
              </a:solidFill>
            </a:endParaRPr>
          </a:p>
          <a:p>
            <a:pPr algn="ctr"/>
            <a:r>
              <a:rPr kumimoji="1" lang="ja-JP" altLang="en-US" sz="3600" b="1" dirty="0">
                <a:solidFill>
                  <a:schemeClr val="accent6">
                    <a:lumMod val="75000"/>
                  </a:schemeClr>
                </a:solidFill>
              </a:rPr>
              <a:t>“完全無料</a:t>
            </a:r>
            <a:r>
              <a:rPr kumimoji="1" lang="en-US" altLang="ja-JP" sz="3600" b="1" dirty="0">
                <a:solidFill>
                  <a:schemeClr val="accent6">
                    <a:lumMod val="75000"/>
                  </a:schemeClr>
                </a:solidFill>
              </a:rPr>
              <a:t>Google</a:t>
            </a:r>
            <a:r>
              <a:rPr kumimoji="1" lang="ja-JP" altLang="en-US" sz="3600" b="1" dirty="0">
                <a:solidFill>
                  <a:schemeClr val="accent6">
                    <a:lumMod val="75000"/>
                  </a:schemeClr>
                </a:solidFill>
              </a:rPr>
              <a:t>活用術”認知度調査</a:t>
            </a:r>
            <a:endParaRPr kumimoji="1" lang="en-US" altLang="ja-JP" sz="3600" b="1" dirty="0">
              <a:solidFill>
                <a:schemeClr val="accent6">
                  <a:lumMod val="75000"/>
                </a:schemeClr>
              </a:solidFill>
            </a:endParaRPr>
          </a:p>
          <a:p>
            <a:pPr algn="ctr"/>
            <a:endParaRPr kumimoji="1" lang="en-US" altLang="ja-JP" sz="1600" b="1" dirty="0">
              <a:solidFill>
                <a:srgbClr val="002060"/>
              </a:solidFill>
            </a:endParaRPr>
          </a:p>
          <a:p>
            <a:pPr algn="ctr"/>
            <a:r>
              <a:rPr kumimoji="1" lang="en-US" altLang="ja-JP" sz="3200" b="1" dirty="0">
                <a:solidFill>
                  <a:srgbClr val="002060"/>
                </a:solidFill>
              </a:rPr>
              <a:t>‥‥</a:t>
            </a:r>
            <a:r>
              <a:rPr kumimoji="1" lang="ja-JP" altLang="en-US" sz="3200" b="1" dirty="0">
                <a:solidFill>
                  <a:srgbClr val="002060"/>
                </a:solidFill>
              </a:rPr>
              <a:t>調査票ご記入の前に</a:t>
            </a:r>
            <a:r>
              <a:rPr kumimoji="1" lang="en-US" altLang="ja-JP" sz="3200" b="1" dirty="0">
                <a:solidFill>
                  <a:srgbClr val="002060"/>
                </a:solidFill>
              </a:rPr>
              <a:t>‥‥</a:t>
            </a:r>
          </a:p>
          <a:p>
            <a:pPr algn="ctr"/>
            <a:r>
              <a:rPr kumimoji="1" lang="ja-JP" altLang="en-US" sz="3200" b="1" dirty="0">
                <a:solidFill>
                  <a:srgbClr val="002060"/>
                </a:solidFill>
              </a:rPr>
              <a:t>事前情報をご確認ください。</a:t>
            </a:r>
            <a:endParaRPr kumimoji="1" lang="en-US" altLang="ja-JP" sz="3200" b="1" dirty="0">
              <a:solidFill>
                <a:srgbClr val="002060"/>
              </a:solidFill>
            </a:endParaRPr>
          </a:p>
          <a:p>
            <a:pPr algn="ctr"/>
            <a:endParaRPr kumimoji="1" lang="en-US" altLang="ja-JP" sz="1600" b="1" dirty="0">
              <a:solidFill>
                <a:schemeClr val="accent6">
                  <a:lumMod val="75000"/>
                </a:schemeClr>
              </a:solidFill>
            </a:endParaRPr>
          </a:p>
          <a:p>
            <a:pPr algn="ctr"/>
            <a:r>
              <a:rPr kumimoji="1" lang="en-US" altLang="ja-JP" sz="2000" b="1" dirty="0">
                <a:solidFill>
                  <a:schemeClr val="accent4">
                    <a:lumMod val="75000"/>
                  </a:schemeClr>
                </a:solidFill>
              </a:rPr>
              <a:t>《</a:t>
            </a:r>
            <a:r>
              <a:rPr kumimoji="1" lang="ja-JP" altLang="en-US" sz="2000" b="1" dirty="0">
                <a:solidFill>
                  <a:schemeClr val="accent4">
                    <a:lumMod val="75000"/>
                  </a:schemeClr>
                </a:solidFill>
              </a:rPr>
              <a:t>迷惑な“</a:t>
            </a:r>
            <a:r>
              <a:rPr kumimoji="1" lang="ja-JP" altLang="en-US" sz="2000" b="1" u="sng" dirty="0">
                <a:solidFill>
                  <a:schemeClr val="accent4">
                    <a:lumMod val="75000"/>
                  </a:schemeClr>
                </a:solidFill>
              </a:rPr>
              <a:t>★１レビュー”を付けさせないスキル</a:t>
            </a:r>
            <a:r>
              <a:rPr kumimoji="1" lang="ja-JP" altLang="en-US" sz="2000" b="1" dirty="0">
                <a:solidFill>
                  <a:schemeClr val="accent4">
                    <a:lumMod val="75000"/>
                  </a:schemeClr>
                </a:solidFill>
              </a:rPr>
              <a:t>の一部も提供いたします</a:t>
            </a:r>
            <a:r>
              <a:rPr kumimoji="1" lang="en-US" altLang="ja-JP" sz="2000" b="1" dirty="0">
                <a:solidFill>
                  <a:schemeClr val="accent4">
                    <a:lumMod val="75000"/>
                  </a:schemeClr>
                </a:solidFill>
              </a:rPr>
              <a:t>》</a:t>
            </a:r>
          </a:p>
          <a:p>
            <a:pPr algn="ctr"/>
            <a:endParaRPr kumimoji="1" lang="en-US" altLang="ja-JP" sz="1600" b="1" dirty="0">
              <a:solidFill>
                <a:srgbClr val="002060"/>
              </a:solidFill>
            </a:endParaRPr>
          </a:p>
        </p:txBody>
      </p:sp>
      <p:sp>
        <p:nvSpPr>
          <p:cNvPr id="9" name="テキスト ボックス 8">
            <a:extLst>
              <a:ext uri="{FF2B5EF4-FFF2-40B4-BE49-F238E27FC236}">
                <a16:creationId xmlns:a16="http://schemas.microsoft.com/office/drawing/2014/main" id="{DB4247A3-3C6C-492F-DC06-8F432D29E638}"/>
              </a:ext>
            </a:extLst>
          </p:cNvPr>
          <p:cNvSpPr txBox="1"/>
          <p:nvPr/>
        </p:nvSpPr>
        <p:spPr>
          <a:xfrm>
            <a:off x="3741874" y="5709773"/>
            <a:ext cx="4449626" cy="384721"/>
          </a:xfrm>
          <a:prstGeom prst="rect">
            <a:avLst/>
          </a:prstGeom>
          <a:solidFill>
            <a:schemeClr val="tx1"/>
          </a:solidFill>
        </p:spPr>
        <p:txBody>
          <a:bodyPr wrap="square" rtlCol="0">
            <a:spAutoFit/>
          </a:bodyPr>
          <a:lstStyle/>
          <a:p>
            <a:r>
              <a:rPr kumimoji="1" lang="ja-JP" altLang="en-US" sz="1900" dirty="0">
                <a:solidFill>
                  <a:schemeClr val="bg1"/>
                </a:solidFill>
              </a:rPr>
              <a:t>日本開業医支援研究会</a:t>
            </a:r>
          </a:p>
        </p:txBody>
      </p:sp>
      <p:pic>
        <p:nvPicPr>
          <p:cNvPr id="2" name="Picture 4" descr="画像が生成されました">
            <a:extLst>
              <a:ext uri="{FF2B5EF4-FFF2-40B4-BE49-F238E27FC236}">
                <a16:creationId xmlns:a16="http://schemas.microsoft.com/office/drawing/2014/main" id="{D41EE0BF-13A2-7B2D-EC8A-B8D092E63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37" y="1292536"/>
            <a:ext cx="1067804" cy="1067804"/>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a:extLst>
              <a:ext uri="{FF2B5EF4-FFF2-40B4-BE49-F238E27FC236}">
                <a16:creationId xmlns:a16="http://schemas.microsoft.com/office/drawing/2014/main" id="{F86087C7-D362-7749-03ED-F19D341E3367}"/>
              </a:ext>
            </a:extLst>
          </p:cNvPr>
          <p:cNvSpPr>
            <a:spLocks noGrp="1"/>
          </p:cNvSpPr>
          <p:nvPr>
            <p:ph type="ftr" sz="quarter" idx="11"/>
          </p:nvPr>
        </p:nvSpPr>
        <p:spPr/>
        <p:txBody>
          <a:bodyPr/>
          <a:lstStyle/>
          <a:p>
            <a:r>
              <a:rPr kumimoji="1" lang="en-US" altLang="ja-JP" dirty="0"/>
              <a:t>Copyright©2025.Doctor‘S-axellabo.AllRightsReserved.</a:t>
            </a:r>
            <a:endParaRPr kumimoji="1" lang="ja-JP" altLang="en-US" dirty="0"/>
          </a:p>
        </p:txBody>
      </p:sp>
      <p:pic>
        <p:nvPicPr>
          <p:cNvPr id="5" name="図 4">
            <a:extLst>
              <a:ext uri="{FF2B5EF4-FFF2-40B4-BE49-F238E27FC236}">
                <a16:creationId xmlns:a16="http://schemas.microsoft.com/office/drawing/2014/main" id="{FF4C3471-84DE-C633-AA95-6B7D682A7E18}"/>
              </a:ext>
            </a:extLst>
          </p:cNvPr>
          <p:cNvPicPr>
            <a:picLocks noChangeAspect="1"/>
          </p:cNvPicPr>
          <p:nvPr/>
        </p:nvPicPr>
        <p:blipFill>
          <a:blip r:embed="rId4">
            <a:extLst>
              <a:ext uri="{28A0092B-C50C-407E-A947-70E740481C1C}">
                <a14:useLocalDpi xmlns:a14="http://schemas.microsoft.com/office/drawing/2010/main" val="0"/>
              </a:ext>
            </a:extLst>
          </a:blip>
          <a:srcRect l="34901" t="21006" r="34040" b="28188"/>
          <a:stretch>
            <a:fillRect/>
          </a:stretch>
        </p:blipFill>
        <p:spPr>
          <a:xfrm>
            <a:off x="3205666" y="5595212"/>
            <a:ext cx="536208" cy="584775"/>
          </a:xfrm>
          <a:prstGeom prst="rect">
            <a:avLst/>
          </a:prstGeom>
        </p:spPr>
      </p:pic>
      <p:sp>
        <p:nvSpPr>
          <p:cNvPr id="4" name="正方形/長方形 3">
            <a:extLst>
              <a:ext uri="{FF2B5EF4-FFF2-40B4-BE49-F238E27FC236}">
                <a16:creationId xmlns:a16="http://schemas.microsoft.com/office/drawing/2014/main" id="{724FE7D3-F3CA-C653-B7B6-FD94C0DE6284}"/>
              </a:ext>
            </a:extLst>
          </p:cNvPr>
          <p:cNvSpPr/>
          <p:nvPr/>
        </p:nvSpPr>
        <p:spPr>
          <a:xfrm>
            <a:off x="4015818" y="761144"/>
            <a:ext cx="7390615" cy="1200329"/>
          </a:xfrm>
          <a:prstGeom prst="rect">
            <a:avLst/>
          </a:prstGeom>
          <a:solidFill>
            <a:srgbClr val="FFFF00"/>
          </a:solidFill>
          <a:ln w="38100">
            <a:solidFill>
              <a:schemeClr val="tx1"/>
            </a:solidFill>
          </a:ln>
          <a:effectLst/>
        </p:spPr>
        <p:txBody>
          <a:bodyPr wrap="square" lIns="91440" tIns="45720" rIns="91440" bIns="45720">
            <a:spAutoFit/>
          </a:bodyPr>
          <a:lstStyle/>
          <a:p>
            <a:pPr algn="ctr"/>
            <a:r>
              <a:rPr lang="ja-JP" altLang="en-US" sz="3600" b="1" cap="none" spc="0" dirty="0">
                <a:ln w="0"/>
                <a:gradFill>
                  <a:gsLst>
                    <a:gs pos="21000">
                      <a:srgbClr val="53575C"/>
                    </a:gs>
                    <a:gs pos="88000">
                      <a:srgbClr val="C5C7CA"/>
                    </a:gs>
                  </a:gsLst>
                  <a:lin ang="5400000"/>
                </a:gradFill>
                <a:effectLst/>
              </a:rPr>
              <a:t>患者の</a:t>
            </a:r>
            <a:r>
              <a:rPr lang="ja-JP" altLang="en-US" sz="3600" b="1" dirty="0">
                <a:ln w="0"/>
                <a:solidFill>
                  <a:srgbClr val="C00000"/>
                </a:solidFill>
              </a:rPr>
              <a:t>口コミ</a:t>
            </a:r>
            <a:r>
              <a:rPr lang="ja-JP" altLang="en-US" sz="3600" b="1" cap="none" spc="0" dirty="0">
                <a:ln w="0"/>
                <a:solidFill>
                  <a:srgbClr val="C00000"/>
                </a:solidFill>
                <a:effectLst/>
              </a:rPr>
              <a:t>点数</a:t>
            </a:r>
            <a:r>
              <a:rPr lang="ja-JP" altLang="en-US" sz="3600" b="1" cap="none" spc="0" dirty="0">
                <a:ln w="0"/>
                <a:gradFill>
                  <a:gsLst>
                    <a:gs pos="21000">
                      <a:srgbClr val="53575C"/>
                    </a:gs>
                    <a:gs pos="88000">
                      <a:srgbClr val="C5C7CA"/>
                    </a:gs>
                  </a:gsLst>
                  <a:lin ang="5400000"/>
                </a:gradFill>
                <a:effectLst/>
              </a:rPr>
              <a:t>は</a:t>
            </a:r>
            <a:endParaRPr lang="en-US" altLang="ja-JP" sz="3600" b="1" cap="none" spc="0" dirty="0">
              <a:ln w="0"/>
              <a:gradFill>
                <a:gsLst>
                  <a:gs pos="21000">
                    <a:srgbClr val="53575C"/>
                  </a:gs>
                  <a:gs pos="88000">
                    <a:srgbClr val="C5C7CA"/>
                  </a:gs>
                </a:gsLst>
                <a:lin ang="5400000"/>
              </a:gradFill>
              <a:effectLst/>
            </a:endParaRPr>
          </a:p>
          <a:p>
            <a:pPr algn="ctr"/>
            <a:r>
              <a:rPr lang="ja-JP" altLang="en-US" sz="3600" b="1" cap="none" spc="0" dirty="0">
                <a:ln w="0"/>
                <a:solidFill>
                  <a:srgbClr val="C00000"/>
                </a:solidFill>
                <a:effectLst/>
              </a:rPr>
              <a:t>診療報酬</a:t>
            </a:r>
            <a:r>
              <a:rPr lang="ja-JP" altLang="en-US" sz="3600" b="1" cap="none" spc="0" dirty="0">
                <a:ln w="0"/>
                <a:gradFill>
                  <a:gsLst>
                    <a:gs pos="21000">
                      <a:srgbClr val="53575C"/>
                    </a:gs>
                    <a:gs pos="88000">
                      <a:srgbClr val="C5C7CA"/>
                    </a:gs>
                  </a:gsLst>
                  <a:lin ang="5400000"/>
                </a:gradFill>
                <a:effectLst/>
              </a:rPr>
              <a:t>に</a:t>
            </a:r>
            <a:r>
              <a:rPr lang="ja-JP" altLang="en-US" sz="3600" b="1" dirty="0">
                <a:ln w="0"/>
                <a:solidFill>
                  <a:srgbClr val="C00000"/>
                </a:solidFill>
              </a:rPr>
              <a:t>例外なく比例</a:t>
            </a:r>
            <a:r>
              <a:rPr lang="ja-JP" altLang="en-US" sz="3600" b="1" dirty="0">
                <a:ln w="0"/>
                <a:gradFill>
                  <a:gsLst>
                    <a:gs pos="21000">
                      <a:srgbClr val="53575C"/>
                    </a:gs>
                    <a:gs pos="88000">
                      <a:srgbClr val="C5C7CA"/>
                    </a:gs>
                  </a:gsLst>
                  <a:lin ang="5400000"/>
                </a:gradFill>
              </a:rPr>
              <a:t>する</a:t>
            </a:r>
            <a:endParaRPr lang="ja-JP" altLang="en-US" sz="3600" b="1" cap="none" spc="0" dirty="0">
              <a:ln w="0"/>
              <a:gradFill>
                <a:gsLst>
                  <a:gs pos="21000">
                    <a:srgbClr val="53575C"/>
                  </a:gs>
                  <a:gs pos="88000">
                    <a:srgbClr val="C5C7CA"/>
                  </a:gs>
                </a:gsLst>
                <a:lin ang="5400000"/>
              </a:gradFill>
              <a:effectLst/>
            </a:endParaRPr>
          </a:p>
        </p:txBody>
      </p:sp>
      <p:sp>
        <p:nvSpPr>
          <p:cNvPr id="6" name="テキスト ボックス 6">
            <a:extLst>
              <a:ext uri="{FF2B5EF4-FFF2-40B4-BE49-F238E27FC236}">
                <a16:creationId xmlns:a16="http://schemas.microsoft.com/office/drawing/2014/main" id="{41E7AD72-B9B1-CB62-5301-8D27369233DC}"/>
              </a:ext>
            </a:extLst>
          </p:cNvPr>
          <p:cNvSpPr txBox="1"/>
          <p:nvPr/>
        </p:nvSpPr>
        <p:spPr>
          <a:xfrm>
            <a:off x="1" y="83138"/>
            <a:ext cx="12191998" cy="584775"/>
          </a:xfrm>
          <a:prstGeom prst="rect">
            <a:avLst/>
          </a:prstGeom>
          <a:solidFill>
            <a:schemeClr val="accent6">
              <a:lumMod val="20000"/>
              <a:lumOff val="80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b="1" dirty="0">
                <a:solidFill>
                  <a:schemeClr val="accent6">
                    <a:lumMod val="75000"/>
                  </a:schemeClr>
                </a:solidFill>
              </a:rPr>
              <a:t>❖“高評価</a:t>
            </a:r>
            <a:r>
              <a:rPr lang="ja-JP" altLang="en-US" sz="2800" b="1" dirty="0">
                <a:solidFill>
                  <a:schemeClr val="accent6">
                    <a:lumMod val="75000"/>
                  </a:schemeClr>
                </a:solidFill>
              </a:rPr>
              <a:t>★５</a:t>
            </a:r>
            <a:r>
              <a:rPr lang="ja-JP" altLang="en-US" b="1" dirty="0">
                <a:solidFill>
                  <a:schemeClr val="accent6">
                    <a:lumMod val="75000"/>
                  </a:schemeClr>
                </a:solidFill>
              </a:rPr>
              <a:t>レビュー量産”で“</a:t>
            </a:r>
            <a:r>
              <a:rPr lang="ja-JP" altLang="en-US" sz="2400" b="1" dirty="0">
                <a:solidFill>
                  <a:schemeClr val="accent6">
                    <a:lumMod val="75000"/>
                  </a:schemeClr>
                </a:solidFill>
              </a:rPr>
              <a:t>クリニック戦国時代</a:t>
            </a:r>
            <a:r>
              <a:rPr lang="ja-JP" altLang="en-US" b="1" dirty="0">
                <a:solidFill>
                  <a:schemeClr val="accent6">
                    <a:lumMod val="75000"/>
                  </a:schemeClr>
                </a:solidFill>
              </a:rPr>
              <a:t>”の</a:t>
            </a:r>
            <a:r>
              <a:rPr lang="ja-JP" altLang="en-US" sz="2400" b="1" dirty="0">
                <a:solidFill>
                  <a:schemeClr val="accent6">
                    <a:lumMod val="75000"/>
                  </a:schemeClr>
                </a:solidFill>
              </a:rPr>
              <a:t>「</a:t>
            </a:r>
            <a:r>
              <a:rPr lang="ja-JP" altLang="en-US" sz="3200" b="1" dirty="0">
                <a:solidFill>
                  <a:schemeClr val="accent6">
                    <a:lumMod val="75000"/>
                  </a:schemeClr>
                </a:solidFill>
              </a:rPr>
              <a:t>勝</a:t>
            </a:r>
            <a:r>
              <a:rPr lang="ja-JP" altLang="en-US" sz="2400" b="1" dirty="0">
                <a:solidFill>
                  <a:schemeClr val="accent6">
                    <a:lumMod val="75000"/>
                  </a:schemeClr>
                </a:solidFill>
              </a:rPr>
              <a:t>ち組へ」</a:t>
            </a:r>
            <a:r>
              <a:rPr lang="ja-JP" altLang="en-US" b="1" dirty="0">
                <a:solidFill>
                  <a:schemeClr val="accent6">
                    <a:lumMod val="75000"/>
                  </a:schemeClr>
                </a:solidFill>
              </a:rPr>
              <a:t>❖</a:t>
            </a:r>
          </a:p>
        </p:txBody>
      </p:sp>
    </p:spTree>
    <p:extLst>
      <p:ext uri="{BB962C8B-B14F-4D97-AF65-F5344CB8AC3E}">
        <p14:creationId xmlns:p14="http://schemas.microsoft.com/office/powerpoint/2010/main" val="1552744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BEA149AB-FAC3-AC81-A909-96040931B76D}"/>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pic>
        <p:nvPicPr>
          <p:cNvPr id="3" name="図 2">
            <a:extLst>
              <a:ext uri="{FF2B5EF4-FFF2-40B4-BE49-F238E27FC236}">
                <a16:creationId xmlns:a16="http://schemas.microsoft.com/office/drawing/2014/main" id="{FB23BE3F-C73C-67FC-7D7A-8DC2B5122E59}"/>
              </a:ext>
            </a:extLst>
          </p:cNvPr>
          <p:cNvPicPr>
            <a:picLocks noChangeAspect="1"/>
          </p:cNvPicPr>
          <p:nvPr/>
        </p:nvPicPr>
        <p:blipFill>
          <a:blip r:embed="rId3"/>
          <a:srcRect t="11002"/>
          <a:stretch>
            <a:fillRect/>
          </a:stretch>
        </p:blipFill>
        <p:spPr>
          <a:xfrm>
            <a:off x="1195664" y="871735"/>
            <a:ext cx="9720154" cy="5602713"/>
          </a:xfrm>
          <a:prstGeom prst="rect">
            <a:avLst/>
          </a:prstGeom>
        </p:spPr>
      </p:pic>
      <p:sp>
        <p:nvSpPr>
          <p:cNvPr id="4" name="テキスト ボックス 3">
            <a:extLst>
              <a:ext uri="{FF2B5EF4-FFF2-40B4-BE49-F238E27FC236}">
                <a16:creationId xmlns:a16="http://schemas.microsoft.com/office/drawing/2014/main" id="{5EBAAE20-C48F-265C-FBC4-8A5423FF0704}"/>
              </a:ext>
            </a:extLst>
          </p:cNvPr>
          <p:cNvSpPr txBox="1"/>
          <p:nvPr/>
        </p:nvSpPr>
        <p:spPr>
          <a:xfrm>
            <a:off x="1195664" y="480388"/>
            <a:ext cx="9720153" cy="523220"/>
          </a:xfrm>
          <a:prstGeom prst="rect">
            <a:avLst/>
          </a:prstGeom>
          <a:solidFill>
            <a:schemeClr val="bg1"/>
          </a:solidFill>
        </p:spPr>
        <p:txBody>
          <a:bodyPr wrap="square" rtlCol="0">
            <a:spAutoFit/>
          </a:bodyPr>
          <a:lstStyle/>
          <a:p>
            <a:pPr algn="ctr"/>
            <a:r>
              <a:rPr kumimoji="1" lang="en-US" altLang="ja-JP" sz="2800" b="1" dirty="0">
                <a:solidFill>
                  <a:schemeClr val="accent1"/>
                </a:solidFill>
              </a:rPr>
              <a:t>【</a:t>
            </a:r>
            <a:r>
              <a:rPr lang="ja-JP" altLang="en-US" sz="2800" b="1" dirty="0">
                <a:solidFill>
                  <a:srgbClr val="00B050"/>
                </a:solidFill>
              </a:rPr>
              <a:t>患者</a:t>
            </a:r>
            <a:r>
              <a:rPr lang="ja-JP" altLang="en-US" sz="2800" b="1" dirty="0">
                <a:solidFill>
                  <a:schemeClr val="accent1"/>
                </a:solidFill>
              </a:rPr>
              <a:t>：受診するクリニックを口コミで選びますか？</a:t>
            </a:r>
            <a:r>
              <a:rPr kumimoji="1" lang="en-US" altLang="ja-JP" sz="2800" b="1" dirty="0">
                <a:solidFill>
                  <a:schemeClr val="accent1"/>
                </a:solidFill>
              </a:rPr>
              <a:t>】</a:t>
            </a:r>
            <a:endParaRPr kumimoji="1" lang="ja-JP" altLang="en-US" sz="2800" b="1" dirty="0">
              <a:solidFill>
                <a:schemeClr val="accent1"/>
              </a:solidFill>
            </a:endParaRPr>
          </a:p>
        </p:txBody>
      </p:sp>
      <p:sp>
        <p:nvSpPr>
          <p:cNvPr id="5" name="楕円 4">
            <a:extLst>
              <a:ext uri="{FF2B5EF4-FFF2-40B4-BE49-F238E27FC236}">
                <a16:creationId xmlns:a16="http://schemas.microsoft.com/office/drawing/2014/main" id="{989EB833-E06C-CDDF-AAE9-69BAE2294FCA}"/>
              </a:ext>
            </a:extLst>
          </p:cNvPr>
          <p:cNvSpPr/>
          <p:nvPr/>
        </p:nvSpPr>
        <p:spPr>
          <a:xfrm>
            <a:off x="4916557" y="3640130"/>
            <a:ext cx="2511288" cy="1391478"/>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6" name="楕円 5">
            <a:extLst>
              <a:ext uri="{FF2B5EF4-FFF2-40B4-BE49-F238E27FC236}">
                <a16:creationId xmlns:a16="http://schemas.microsoft.com/office/drawing/2014/main" id="{B45B0B34-5DAC-2E4D-65C4-F79E294EBBF9}"/>
              </a:ext>
            </a:extLst>
          </p:cNvPr>
          <p:cNvSpPr/>
          <p:nvPr/>
        </p:nvSpPr>
        <p:spPr>
          <a:xfrm>
            <a:off x="5996612" y="1635455"/>
            <a:ext cx="2160103" cy="1284356"/>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7" name="楕円 6">
            <a:extLst>
              <a:ext uri="{FF2B5EF4-FFF2-40B4-BE49-F238E27FC236}">
                <a16:creationId xmlns:a16="http://schemas.microsoft.com/office/drawing/2014/main" id="{A25FAEF2-5EC0-B448-8849-64179A60DAE5}"/>
              </a:ext>
            </a:extLst>
          </p:cNvPr>
          <p:cNvSpPr/>
          <p:nvPr/>
        </p:nvSpPr>
        <p:spPr>
          <a:xfrm>
            <a:off x="8428383" y="3337089"/>
            <a:ext cx="2663686" cy="584462"/>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8" name="楕円 7">
            <a:extLst>
              <a:ext uri="{FF2B5EF4-FFF2-40B4-BE49-F238E27FC236}">
                <a16:creationId xmlns:a16="http://schemas.microsoft.com/office/drawing/2014/main" id="{50878740-C1A9-DC01-C117-EDE3541ACC6F}"/>
              </a:ext>
            </a:extLst>
          </p:cNvPr>
          <p:cNvSpPr/>
          <p:nvPr/>
        </p:nvSpPr>
        <p:spPr>
          <a:xfrm>
            <a:off x="8755713" y="1093509"/>
            <a:ext cx="2075685" cy="1425759"/>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pic>
        <p:nvPicPr>
          <p:cNvPr id="10" name="Picture 4" descr="画像が生成されました">
            <a:extLst>
              <a:ext uri="{FF2B5EF4-FFF2-40B4-BE49-F238E27FC236}">
                <a16:creationId xmlns:a16="http://schemas.microsoft.com/office/drawing/2014/main" id="{04A08D86-6954-CA39-23E8-22ABC2B3F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532C94F-218C-18C3-523B-8B29557DB404}"/>
              </a:ext>
            </a:extLst>
          </p:cNvPr>
          <p:cNvSpPr txBox="1"/>
          <p:nvPr/>
        </p:nvSpPr>
        <p:spPr>
          <a:xfrm>
            <a:off x="1493629" y="102109"/>
            <a:ext cx="6094854" cy="369332"/>
          </a:xfrm>
          <a:prstGeom prst="rect">
            <a:avLst/>
          </a:prstGeom>
          <a:solidFill>
            <a:srgbClr val="FFC0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b="1" dirty="0">
                <a:latin typeface="HGPｺﾞｼｯｸE" panose="020B0900000000000000" pitchFamily="50" charset="-128"/>
                <a:ea typeface="HGPｺﾞｼｯｸE" panose="020B0900000000000000" pitchFamily="50" charset="-128"/>
                <a:cs typeface="Times New Roman" panose="02020603050405020304" pitchFamily="18" charset="0"/>
              </a:rPr>
              <a:t>国内</a:t>
            </a:r>
            <a:r>
              <a:rPr kumimoji="0" lang="ja-JP" altLang="ja-JP" sz="1800" b="1"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での口コミリスクの脅威》</a:t>
            </a:r>
            <a:endParaRPr kumimoji="0" lang="ja-JP" altLang="ja-JP" sz="600" b="0" i="0" u="none" strike="noStrike" cap="none" normalizeH="0" baseline="0" dirty="0">
              <a:ln>
                <a:noFill/>
              </a:ln>
              <a:solidFill>
                <a:schemeClr val="tx1"/>
              </a:solidFill>
              <a:effectLst/>
            </a:endParaRPr>
          </a:p>
        </p:txBody>
      </p:sp>
      <p:sp>
        <p:nvSpPr>
          <p:cNvPr id="9" name="テキスト ボックス 8">
            <a:extLst>
              <a:ext uri="{FF2B5EF4-FFF2-40B4-BE49-F238E27FC236}">
                <a16:creationId xmlns:a16="http://schemas.microsoft.com/office/drawing/2014/main" id="{D73FDCBF-F54A-5FFC-4AAA-508C5612AC04}"/>
              </a:ext>
            </a:extLst>
          </p:cNvPr>
          <p:cNvSpPr txBox="1"/>
          <p:nvPr/>
        </p:nvSpPr>
        <p:spPr>
          <a:xfrm>
            <a:off x="6551604" y="3028958"/>
            <a:ext cx="1928733" cy="830997"/>
          </a:xfrm>
          <a:prstGeom prst="rect">
            <a:avLst/>
          </a:prstGeom>
          <a:noFill/>
        </p:spPr>
        <p:txBody>
          <a:bodyPr wrap="none" rtlCol="0">
            <a:spAutoFit/>
          </a:bodyPr>
          <a:lstStyle/>
          <a:p>
            <a:r>
              <a:rPr kumimoji="1" lang="ja-JP" altLang="en-US" sz="4800" b="1" dirty="0">
                <a:solidFill>
                  <a:srgbClr val="C00000"/>
                </a:solidFill>
              </a:rPr>
              <a:t>７２</a:t>
            </a:r>
            <a:r>
              <a:rPr kumimoji="1" lang="ja-JP" altLang="en-US" sz="4000" b="1" dirty="0">
                <a:solidFill>
                  <a:srgbClr val="C00000"/>
                </a:solidFill>
              </a:rPr>
              <a:t>％</a:t>
            </a:r>
          </a:p>
        </p:txBody>
      </p:sp>
      <p:sp>
        <p:nvSpPr>
          <p:cNvPr id="12" name="テキスト ボックス 11">
            <a:extLst>
              <a:ext uri="{FF2B5EF4-FFF2-40B4-BE49-F238E27FC236}">
                <a16:creationId xmlns:a16="http://schemas.microsoft.com/office/drawing/2014/main" id="{D51CA174-77B2-B311-56AF-2F5732756036}"/>
              </a:ext>
            </a:extLst>
          </p:cNvPr>
          <p:cNvSpPr txBox="1"/>
          <p:nvPr/>
        </p:nvSpPr>
        <p:spPr>
          <a:xfrm>
            <a:off x="1422283" y="5073463"/>
            <a:ext cx="9148658" cy="1015663"/>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none" rtlCol="0">
            <a:spAutoFit/>
          </a:bodyPr>
          <a:lstStyle/>
          <a:p>
            <a:pPr algn="ctr"/>
            <a:r>
              <a:rPr kumimoji="1" lang="ja-JP" altLang="en-US" sz="2400" b="1" dirty="0">
                <a:solidFill>
                  <a:srgbClr val="002060"/>
                </a:solidFill>
              </a:rPr>
              <a:t>患者は</a:t>
            </a:r>
            <a:r>
              <a:rPr kumimoji="1" lang="en-US" altLang="ja-JP" sz="2400" b="1" dirty="0">
                <a:solidFill>
                  <a:srgbClr val="002060"/>
                </a:solidFill>
              </a:rPr>
              <a:t>HP</a:t>
            </a:r>
            <a:r>
              <a:rPr kumimoji="1" lang="ja-JP" altLang="en-US" sz="2400" b="1" dirty="0">
                <a:solidFill>
                  <a:srgbClr val="002060"/>
                </a:solidFill>
              </a:rPr>
              <a:t>やポータルサイトで選ばず、</a:t>
            </a:r>
            <a:r>
              <a:rPr kumimoji="1" lang="en-US" altLang="ja-JP" sz="2400" b="1" dirty="0">
                <a:solidFill>
                  <a:srgbClr val="002060"/>
                </a:solidFill>
              </a:rPr>
              <a:t>Google</a:t>
            </a:r>
            <a:r>
              <a:rPr kumimoji="1" lang="ja-JP" altLang="en-US" sz="2400" b="1" dirty="0">
                <a:solidFill>
                  <a:srgbClr val="002060"/>
                </a:solidFill>
              </a:rPr>
              <a:t>レビューで選ぶ時代</a:t>
            </a:r>
            <a:endParaRPr kumimoji="1" lang="en-US" altLang="ja-JP" sz="2400" b="1" dirty="0">
              <a:solidFill>
                <a:srgbClr val="002060"/>
              </a:solidFill>
            </a:endParaRPr>
          </a:p>
          <a:p>
            <a:pPr algn="ctr"/>
            <a:endParaRPr kumimoji="1" lang="en-US" altLang="ja-JP" sz="1000" b="1" dirty="0">
              <a:solidFill>
                <a:srgbClr val="002060"/>
              </a:solidFill>
            </a:endParaRPr>
          </a:p>
          <a:p>
            <a:pPr algn="ctr"/>
            <a:r>
              <a:rPr kumimoji="1" lang="en-US" altLang="ja-JP" sz="2400" b="1" dirty="0">
                <a:solidFill>
                  <a:srgbClr val="002060"/>
                </a:solidFill>
              </a:rPr>
              <a:t>HP</a:t>
            </a:r>
            <a:r>
              <a:rPr kumimoji="1" lang="ja-JP" altLang="en-US" sz="2400" b="1" dirty="0">
                <a:solidFill>
                  <a:srgbClr val="002060"/>
                </a:solidFill>
              </a:rPr>
              <a:t>は、クリニックを選んだあとの“最後の確認手段”に変化</a:t>
            </a:r>
          </a:p>
        </p:txBody>
      </p:sp>
    </p:spTree>
    <p:extLst>
      <p:ext uri="{BB962C8B-B14F-4D97-AF65-F5344CB8AC3E}">
        <p14:creationId xmlns:p14="http://schemas.microsoft.com/office/powerpoint/2010/main" val="1071373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A1096D3D-1528-7D60-AC11-A537E0312AC3}"/>
              </a:ext>
            </a:extLst>
          </p:cNvPr>
          <p:cNvSpPr>
            <a:spLocks noGrp="1"/>
          </p:cNvSpPr>
          <p:nvPr>
            <p:ph type="ftr" sz="quarter" idx="11"/>
          </p:nvPr>
        </p:nvSpPr>
        <p:spPr/>
        <p:txBody>
          <a:bodyPr/>
          <a:lstStyle/>
          <a:p>
            <a:r>
              <a:rPr kumimoji="1" lang="en-US" altLang="ja-JP" dirty="0"/>
              <a:t>Copyright©2025.Doctor‘S-axellabo.AllRightsReserved.</a:t>
            </a:r>
            <a:endParaRPr kumimoji="1" lang="ja-JP" altLang="en-US" dirty="0"/>
          </a:p>
        </p:txBody>
      </p:sp>
      <p:pic>
        <p:nvPicPr>
          <p:cNvPr id="3" name="図 2">
            <a:extLst>
              <a:ext uri="{FF2B5EF4-FFF2-40B4-BE49-F238E27FC236}">
                <a16:creationId xmlns:a16="http://schemas.microsoft.com/office/drawing/2014/main" id="{E1F941A2-D14C-16E0-1EBF-46DE9C788C37}"/>
              </a:ext>
            </a:extLst>
          </p:cNvPr>
          <p:cNvPicPr>
            <a:picLocks noChangeAspect="1"/>
          </p:cNvPicPr>
          <p:nvPr/>
        </p:nvPicPr>
        <p:blipFill>
          <a:blip r:embed="rId3"/>
          <a:srcRect t="10407"/>
          <a:stretch>
            <a:fillRect/>
          </a:stretch>
        </p:blipFill>
        <p:spPr>
          <a:xfrm>
            <a:off x="1455855" y="868922"/>
            <a:ext cx="9280290" cy="5625230"/>
          </a:xfrm>
          <a:prstGeom prst="rect">
            <a:avLst/>
          </a:prstGeom>
        </p:spPr>
      </p:pic>
      <p:sp>
        <p:nvSpPr>
          <p:cNvPr id="4" name="テキスト ボックス 3">
            <a:extLst>
              <a:ext uri="{FF2B5EF4-FFF2-40B4-BE49-F238E27FC236}">
                <a16:creationId xmlns:a16="http://schemas.microsoft.com/office/drawing/2014/main" id="{ECB9720B-D0C6-CF4C-07C2-6F130EA24130}"/>
              </a:ext>
            </a:extLst>
          </p:cNvPr>
          <p:cNvSpPr txBox="1"/>
          <p:nvPr/>
        </p:nvSpPr>
        <p:spPr>
          <a:xfrm>
            <a:off x="1455855" y="486392"/>
            <a:ext cx="9280290" cy="415498"/>
          </a:xfrm>
          <a:prstGeom prst="rect">
            <a:avLst/>
          </a:prstGeom>
          <a:solidFill>
            <a:schemeClr val="bg1"/>
          </a:solidFill>
        </p:spPr>
        <p:txBody>
          <a:bodyPr wrap="square" rtlCol="0">
            <a:spAutoFit/>
          </a:bodyPr>
          <a:lstStyle/>
          <a:p>
            <a:pPr algn="ctr"/>
            <a:r>
              <a:rPr kumimoji="1" lang="en-US" altLang="ja-JP" sz="2100" b="1" dirty="0">
                <a:solidFill>
                  <a:schemeClr val="accent1"/>
                </a:solidFill>
              </a:rPr>
              <a:t>【</a:t>
            </a:r>
            <a:r>
              <a:rPr kumimoji="1" lang="ja-JP" altLang="en-US" sz="2100" b="1" dirty="0">
                <a:solidFill>
                  <a:srgbClr val="7030A0"/>
                </a:solidFill>
              </a:rPr>
              <a:t>クリニック</a:t>
            </a:r>
            <a:r>
              <a:rPr kumimoji="1" lang="ja-JP" altLang="en-US" sz="2100" b="1" dirty="0">
                <a:solidFill>
                  <a:schemeClr val="accent1"/>
                </a:solidFill>
              </a:rPr>
              <a:t>：インターネット上での口コミ対策としての取り組みは？</a:t>
            </a:r>
            <a:r>
              <a:rPr kumimoji="1" lang="en-US" altLang="ja-JP" sz="2100" b="1" dirty="0">
                <a:solidFill>
                  <a:schemeClr val="accent1"/>
                </a:solidFill>
              </a:rPr>
              <a:t>】</a:t>
            </a:r>
            <a:endParaRPr kumimoji="1" lang="ja-JP" altLang="en-US" sz="2100" b="1" dirty="0">
              <a:solidFill>
                <a:schemeClr val="accent1"/>
              </a:solidFill>
            </a:endParaRPr>
          </a:p>
        </p:txBody>
      </p:sp>
      <p:sp>
        <p:nvSpPr>
          <p:cNvPr id="5" name="楕円 4">
            <a:extLst>
              <a:ext uri="{FF2B5EF4-FFF2-40B4-BE49-F238E27FC236}">
                <a16:creationId xmlns:a16="http://schemas.microsoft.com/office/drawing/2014/main" id="{402D2A9F-2695-56D7-0623-AE03D7E9E8F6}"/>
              </a:ext>
            </a:extLst>
          </p:cNvPr>
          <p:cNvSpPr/>
          <p:nvPr/>
        </p:nvSpPr>
        <p:spPr>
          <a:xfrm>
            <a:off x="3974723" y="3453975"/>
            <a:ext cx="2789582" cy="1313376"/>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pic>
        <p:nvPicPr>
          <p:cNvPr id="7" name="Picture 4" descr="画像が生成されました">
            <a:extLst>
              <a:ext uri="{FF2B5EF4-FFF2-40B4-BE49-F238E27FC236}">
                <a16:creationId xmlns:a16="http://schemas.microsoft.com/office/drawing/2014/main" id="{5002F18E-A07E-B563-27AB-033093463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5382641-42D5-695D-D32E-7BE1E4B66C5E}"/>
              </a:ext>
            </a:extLst>
          </p:cNvPr>
          <p:cNvSpPr txBox="1"/>
          <p:nvPr/>
        </p:nvSpPr>
        <p:spPr>
          <a:xfrm>
            <a:off x="1493629" y="109729"/>
            <a:ext cx="6094854" cy="369332"/>
          </a:xfrm>
          <a:prstGeom prst="rect">
            <a:avLst/>
          </a:prstGeom>
          <a:solidFill>
            <a:srgbClr val="FFC0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b="1" dirty="0">
                <a:latin typeface="HGPｺﾞｼｯｸE" panose="020B0900000000000000" pitchFamily="50" charset="-128"/>
                <a:ea typeface="HGPｺﾞｼｯｸE" panose="020B0900000000000000" pitchFamily="50" charset="-128"/>
                <a:cs typeface="Times New Roman" panose="02020603050405020304" pitchFamily="18" charset="0"/>
              </a:rPr>
              <a:t>国内</a:t>
            </a:r>
            <a:r>
              <a:rPr kumimoji="0" lang="ja-JP" altLang="ja-JP" sz="1800" b="1"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での口コミリスクの脅威》</a:t>
            </a:r>
            <a:endParaRPr kumimoji="0" lang="ja-JP" altLang="ja-JP" sz="600" b="0" i="0" u="none" strike="noStrike" cap="none" normalizeH="0" baseline="0" dirty="0">
              <a:ln>
                <a:noFill/>
              </a:ln>
              <a:solidFill>
                <a:schemeClr val="tx1"/>
              </a:solidFill>
              <a:effectLst/>
            </a:endParaRPr>
          </a:p>
        </p:txBody>
      </p:sp>
      <p:sp>
        <p:nvSpPr>
          <p:cNvPr id="9" name="テキスト ボックス 8">
            <a:extLst>
              <a:ext uri="{FF2B5EF4-FFF2-40B4-BE49-F238E27FC236}">
                <a16:creationId xmlns:a16="http://schemas.microsoft.com/office/drawing/2014/main" id="{36E8F737-7339-1C1C-CD39-E22B938F1A29}"/>
              </a:ext>
            </a:extLst>
          </p:cNvPr>
          <p:cNvSpPr txBox="1"/>
          <p:nvPr/>
        </p:nvSpPr>
        <p:spPr>
          <a:xfrm>
            <a:off x="1389243" y="2264539"/>
            <a:ext cx="2954655" cy="830997"/>
          </a:xfrm>
          <a:prstGeom prst="rect">
            <a:avLst/>
          </a:prstGeom>
          <a:noFill/>
        </p:spPr>
        <p:txBody>
          <a:bodyPr wrap="none" rtlCol="0">
            <a:spAutoFit/>
          </a:bodyPr>
          <a:lstStyle/>
          <a:p>
            <a:r>
              <a:rPr kumimoji="1" lang="ja-JP" altLang="en-US" sz="2400" b="1" dirty="0"/>
              <a:t>対応法が不明なため</a:t>
            </a:r>
            <a:endParaRPr kumimoji="1" lang="en-US" altLang="ja-JP" sz="2400" b="1" dirty="0"/>
          </a:p>
          <a:p>
            <a:r>
              <a:rPr lang="ja-JP" altLang="en-US" sz="2400" b="1" dirty="0"/>
              <a:t>問題の先送り</a:t>
            </a:r>
            <a:endParaRPr kumimoji="1" lang="ja-JP" altLang="en-US" sz="2400" b="1" dirty="0"/>
          </a:p>
        </p:txBody>
      </p:sp>
      <p:cxnSp>
        <p:nvCxnSpPr>
          <p:cNvPr id="10" name="直線矢印コネクタ 9">
            <a:extLst>
              <a:ext uri="{FF2B5EF4-FFF2-40B4-BE49-F238E27FC236}">
                <a16:creationId xmlns:a16="http://schemas.microsoft.com/office/drawing/2014/main" id="{EF43622F-2007-841B-D980-2C11415AFF8F}"/>
              </a:ext>
            </a:extLst>
          </p:cNvPr>
          <p:cNvCxnSpPr>
            <a:cxnSpLocks/>
          </p:cNvCxnSpPr>
          <p:nvPr/>
        </p:nvCxnSpPr>
        <p:spPr>
          <a:xfrm>
            <a:off x="3876262" y="3126958"/>
            <a:ext cx="467636" cy="4536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48106919-67D6-72A8-7136-1DE15D8D5035}"/>
              </a:ext>
            </a:extLst>
          </p:cNvPr>
          <p:cNvSpPr/>
          <p:nvPr/>
        </p:nvSpPr>
        <p:spPr>
          <a:xfrm>
            <a:off x="1140643" y="1906100"/>
            <a:ext cx="3352590" cy="1415298"/>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sp>
        <p:nvSpPr>
          <p:cNvPr id="6" name="テキスト ボックス 5">
            <a:extLst>
              <a:ext uri="{FF2B5EF4-FFF2-40B4-BE49-F238E27FC236}">
                <a16:creationId xmlns:a16="http://schemas.microsoft.com/office/drawing/2014/main" id="{EBA3AFC9-E9DF-0D11-582D-A0209FD90E69}"/>
              </a:ext>
            </a:extLst>
          </p:cNvPr>
          <p:cNvSpPr txBox="1"/>
          <p:nvPr/>
        </p:nvSpPr>
        <p:spPr>
          <a:xfrm>
            <a:off x="717404" y="4855936"/>
            <a:ext cx="11171648" cy="1077218"/>
          </a:xfrm>
          <a:prstGeom prst="rect">
            <a:avLst/>
          </a:prstGeom>
          <a:solidFill>
            <a:schemeClr val="accent6">
              <a:lumMod val="20000"/>
              <a:lumOff val="80000"/>
            </a:schemeClr>
          </a:solidFill>
          <a:effectLst>
            <a:outerShdw blurRad="50800" dist="38100" dir="2700000" algn="tl" rotWithShape="0">
              <a:prstClr val="black">
                <a:alpha val="40000"/>
              </a:prstClr>
            </a:outerShdw>
          </a:effectLst>
        </p:spPr>
        <p:txBody>
          <a:bodyPr wrap="none" rtlCol="0">
            <a:spAutoFit/>
          </a:bodyPr>
          <a:lstStyle/>
          <a:p>
            <a:r>
              <a:rPr kumimoji="1" lang="ja-JP" altLang="en-US" sz="2400" b="1" dirty="0">
                <a:solidFill>
                  <a:srgbClr val="002060"/>
                </a:solidFill>
              </a:rPr>
              <a:t>①高額</a:t>
            </a:r>
            <a:r>
              <a:rPr kumimoji="1" lang="en-US" altLang="ja-JP" sz="2400" b="1" dirty="0">
                <a:solidFill>
                  <a:srgbClr val="002060"/>
                </a:solidFill>
              </a:rPr>
              <a:t>HP</a:t>
            </a:r>
            <a:r>
              <a:rPr kumimoji="1" lang="ja-JP" altLang="en-US" sz="2400" b="1" dirty="0">
                <a:solidFill>
                  <a:srgbClr val="002060"/>
                </a:solidFill>
              </a:rPr>
              <a:t>、有料ポータルサイトの時代は終了している事実に気づいていない</a:t>
            </a:r>
            <a:endParaRPr kumimoji="1" lang="en-US" altLang="ja-JP" sz="2400" b="1" dirty="0">
              <a:solidFill>
                <a:srgbClr val="002060"/>
              </a:solidFill>
            </a:endParaRPr>
          </a:p>
          <a:p>
            <a:endParaRPr kumimoji="1" lang="en-US" altLang="ja-JP" sz="800" b="1" dirty="0">
              <a:solidFill>
                <a:srgbClr val="002060"/>
              </a:solidFill>
            </a:endParaRPr>
          </a:p>
          <a:p>
            <a:r>
              <a:rPr kumimoji="1" lang="ja-JP" altLang="en-US" sz="2400" b="1" dirty="0">
                <a:solidFill>
                  <a:srgbClr val="002060"/>
                </a:solidFill>
              </a:rPr>
              <a:t>②</a:t>
            </a:r>
            <a:r>
              <a:rPr kumimoji="1" lang="en-US" altLang="ja-JP" sz="2400" b="1" dirty="0">
                <a:solidFill>
                  <a:srgbClr val="C00000"/>
                </a:solidFill>
              </a:rPr>
              <a:t>Google</a:t>
            </a:r>
            <a:r>
              <a:rPr kumimoji="1" lang="ja-JP" altLang="en-US" sz="2400" b="1" dirty="0">
                <a:solidFill>
                  <a:srgbClr val="C00000"/>
                </a:solidFill>
              </a:rPr>
              <a:t>レビュー対策が</a:t>
            </a:r>
            <a:r>
              <a:rPr kumimoji="1" lang="ja-JP" altLang="en-US" sz="3200" b="1" u="sng" dirty="0">
                <a:solidFill>
                  <a:srgbClr val="C00000"/>
                </a:solidFill>
              </a:rPr>
              <a:t>“最強の完全無料集患法”</a:t>
            </a:r>
            <a:r>
              <a:rPr kumimoji="1" lang="ja-JP" altLang="en-US" sz="2400" b="1" dirty="0">
                <a:solidFill>
                  <a:srgbClr val="002060"/>
                </a:solidFill>
              </a:rPr>
              <a:t>と認知されていない</a:t>
            </a:r>
            <a:endParaRPr kumimoji="1" lang="en-US" altLang="ja-JP" sz="2400" b="1" dirty="0">
              <a:solidFill>
                <a:srgbClr val="002060"/>
              </a:solidFill>
            </a:endParaRPr>
          </a:p>
        </p:txBody>
      </p:sp>
    </p:spTree>
    <p:extLst>
      <p:ext uri="{BB962C8B-B14F-4D97-AF65-F5344CB8AC3E}">
        <p14:creationId xmlns:p14="http://schemas.microsoft.com/office/powerpoint/2010/main" val="243612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149DB16-0AA0-431D-F44A-D4E7745979C4}"/>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pic>
        <p:nvPicPr>
          <p:cNvPr id="3" name="Picture 4" descr="画像が生成されました">
            <a:extLst>
              <a:ext uri="{FF2B5EF4-FFF2-40B4-BE49-F238E27FC236}">
                <a16:creationId xmlns:a16="http://schemas.microsoft.com/office/drawing/2014/main" id="{40C16891-C023-5124-8A68-6335ECAC2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F2F0AEAE-3173-EDB9-75BB-D44242F9482E}"/>
              </a:ext>
            </a:extLst>
          </p:cNvPr>
          <p:cNvSpPr txBox="1"/>
          <p:nvPr/>
        </p:nvSpPr>
        <p:spPr>
          <a:xfrm>
            <a:off x="1493629" y="109729"/>
            <a:ext cx="6094854" cy="369332"/>
          </a:xfrm>
          <a:prstGeom prst="rect">
            <a:avLst/>
          </a:prstGeom>
          <a:solidFill>
            <a:schemeClr val="accent6">
              <a:lumMod val="75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dirty="0">
                <a:ln>
                  <a:noFill/>
                </a:ln>
                <a:solidFill>
                  <a:schemeClr val="bg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kumimoji="0" lang="ja-JP" altLang="en-US" sz="1800" b="1" i="0" u="none" strike="noStrike" cap="none" normalizeH="0" baseline="0" dirty="0">
                <a:ln>
                  <a:noFill/>
                </a:ln>
                <a:solidFill>
                  <a:schemeClr val="bg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更なる</a:t>
            </a:r>
            <a:r>
              <a:rPr kumimoji="0" lang="ja-JP" altLang="ja-JP" sz="1800" b="1" i="0" u="none" strike="noStrike" cap="none" normalizeH="0" baseline="0" dirty="0">
                <a:ln>
                  <a:noFill/>
                </a:ln>
                <a:solidFill>
                  <a:schemeClr val="bg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口コミリスクの脅威》</a:t>
            </a:r>
            <a:r>
              <a:rPr kumimoji="0" lang="ja-JP" altLang="en-US" sz="1800" b="1" i="0" u="none" strike="noStrike" cap="none" normalizeH="0" baseline="0" dirty="0">
                <a:ln>
                  <a:noFill/>
                </a:ln>
                <a:solidFill>
                  <a:schemeClr val="bg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　</a:t>
            </a:r>
            <a:r>
              <a:rPr kumimoji="0" lang="en-US" altLang="ja-JP" sz="1800" b="1" i="0" u="none" strike="noStrike" cap="none" normalizeH="0" baseline="0" dirty="0">
                <a:ln>
                  <a:noFill/>
                </a:ln>
                <a:solidFill>
                  <a:schemeClr val="bg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AI</a:t>
            </a:r>
            <a:r>
              <a:rPr kumimoji="0" lang="ja-JP" altLang="en-US" sz="1800" b="1" i="0" u="none" strike="noStrike" cap="none" normalizeH="0" baseline="0" dirty="0">
                <a:ln>
                  <a:noFill/>
                </a:ln>
                <a:solidFill>
                  <a:schemeClr val="bg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検索</a:t>
            </a:r>
            <a:endParaRPr kumimoji="0" lang="ja-JP" altLang="ja-JP" sz="600" b="0" i="0" u="none" strike="noStrike" cap="none" normalizeH="0" baseline="0" dirty="0">
              <a:ln>
                <a:noFill/>
              </a:ln>
              <a:solidFill>
                <a:schemeClr val="bg1"/>
              </a:solidFill>
              <a:effectLst/>
            </a:endParaRPr>
          </a:p>
        </p:txBody>
      </p:sp>
      <p:sp>
        <p:nvSpPr>
          <p:cNvPr id="10" name="テキスト ボックス 9">
            <a:extLst>
              <a:ext uri="{FF2B5EF4-FFF2-40B4-BE49-F238E27FC236}">
                <a16:creationId xmlns:a16="http://schemas.microsoft.com/office/drawing/2014/main" id="{E3677D7E-0F23-8D7F-E8E1-FFEC6BDC9945}"/>
              </a:ext>
            </a:extLst>
          </p:cNvPr>
          <p:cNvSpPr txBox="1"/>
          <p:nvPr/>
        </p:nvSpPr>
        <p:spPr>
          <a:xfrm>
            <a:off x="944880" y="826898"/>
            <a:ext cx="10888980" cy="5447645"/>
          </a:xfrm>
          <a:prstGeom prst="rect">
            <a:avLst/>
          </a:prstGeom>
          <a:noFill/>
          <a:ln w="28575">
            <a:solidFill>
              <a:schemeClr val="accent6">
                <a:lumMod val="75000"/>
              </a:schemeClr>
            </a:solidFill>
          </a:ln>
        </p:spPr>
        <p:txBody>
          <a:bodyPr wrap="square">
            <a:spAutoFit/>
          </a:bodyPr>
          <a:lstStyle/>
          <a:p>
            <a:pPr algn="ctr">
              <a:buNone/>
            </a:pPr>
            <a:r>
              <a:rPr lang="en-US" altLang="ja-JP" sz="3200" b="1" dirty="0">
                <a:solidFill>
                  <a:srgbClr val="002060"/>
                </a:solidFill>
              </a:rPr>
              <a:t>――Google</a:t>
            </a:r>
            <a:r>
              <a:rPr lang="ja-JP" altLang="en-US" sz="3200" b="1" dirty="0">
                <a:solidFill>
                  <a:srgbClr val="002060"/>
                </a:solidFill>
              </a:rPr>
              <a:t>検索から「</a:t>
            </a:r>
            <a:r>
              <a:rPr lang="en-US" altLang="ja-JP" sz="3200" b="1" dirty="0">
                <a:solidFill>
                  <a:srgbClr val="002060"/>
                </a:solidFill>
              </a:rPr>
              <a:t>ChatGPT</a:t>
            </a:r>
            <a:r>
              <a:rPr lang="ja-JP" altLang="en-US" sz="3200" b="1" dirty="0">
                <a:solidFill>
                  <a:srgbClr val="002060"/>
                </a:solidFill>
              </a:rPr>
              <a:t>検索」「</a:t>
            </a:r>
            <a:r>
              <a:rPr lang="en-US" altLang="ja-JP" sz="3200" b="1" dirty="0">
                <a:solidFill>
                  <a:srgbClr val="002060"/>
                </a:solidFill>
              </a:rPr>
              <a:t>Google AI</a:t>
            </a:r>
            <a:r>
              <a:rPr lang="ja-JP" altLang="en-US" sz="3200" b="1" dirty="0">
                <a:solidFill>
                  <a:srgbClr val="002060"/>
                </a:solidFill>
              </a:rPr>
              <a:t>検索」へ</a:t>
            </a:r>
            <a:r>
              <a:rPr lang="en-US" altLang="ja-JP" sz="3200" b="1" dirty="0">
                <a:solidFill>
                  <a:srgbClr val="002060"/>
                </a:solidFill>
              </a:rPr>
              <a:t>――</a:t>
            </a:r>
            <a:br>
              <a:rPr lang="en-US" altLang="ja-JP" sz="3200" b="1" dirty="0">
                <a:solidFill>
                  <a:srgbClr val="002060"/>
                </a:solidFill>
              </a:rPr>
            </a:br>
            <a:r>
              <a:rPr lang="ja-JP" altLang="en-US" sz="3200" b="1" dirty="0">
                <a:solidFill>
                  <a:srgbClr val="002060"/>
                </a:solidFill>
              </a:rPr>
              <a:t>口コミリスクは、さらに“深刻化”</a:t>
            </a:r>
            <a:endParaRPr lang="ja-JP" altLang="en-US" sz="3200" dirty="0">
              <a:solidFill>
                <a:srgbClr val="002060"/>
              </a:solidFill>
            </a:endParaRPr>
          </a:p>
          <a:p>
            <a:pPr>
              <a:buNone/>
            </a:pPr>
            <a:endParaRPr lang="en-US" altLang="ja-JP" dirty="0"/>
          </a:p>
          <a:p>
            <a:pPr>
              <a:buNone/>
            </a:pPr>
            <a:r>
              <a:rPr lang="ja-JP" altLang="en-US" dirty="0"/>
              <a:t>生成</a:t>
            </a:r>
            <a:r>
              <a:rPr lang="en-US" altLang="ja-JP" dirty="0"/>
              <a:t>AI</a:t>
            </a:r>
            <a:r>
              <a:rPr lang="ja-JP" altLang="en-US" dirty="0"/>
              <a:t>は数百件の口コミを一瞬で解析し、</a:t>
            </a:r>
            <a:br>
              <a:rPr lang="ja-JP" altLang="en-US" dirty="0"/>
            </a:br>
            <a:r>
              <a:rPr lang="ja-JP" altLang="en-US" dirty="0"/>
              <a:t>「このクリニックは待ち時間が長い」「受付が横柄」などの印象を</a:t>
            </a:r>
            <a:r>
              <a:rPr lang="ja-JP" altLang="en-US" b="1" dirty="0"/>
              <a:t>“評価として固定化”</a:t>
            </a:r>
            <a:r>
              <a:rPr lang="ja-JP" altLang="en-US" dirty="0"/>
              <a:t>します。</a:t>
            </a:r>
          </a:p>
          <a:p>
            <a:pPr>
              <a:buNone/>
            </a:pPr>
            <a:r>
              <a:rPr lang="ja-JP" altLang="en-US" dirty="0"/>
              <a:t>一度ついたネガティブな印象は、</a:t>
            </a:r>
            <a:r>
              <a:rPr lang="en-US" altLang="ja-JP" dirty="0"/>
              <a:t>AI</a:t>
            </a:r>
            <a:r>
              <a:rPr lang="ja-JP" altLang="en-US" dirty="0"/>
              <a:t>が </a:t>
            </a:r>
            <a:r>
              <a:rPr lang="ja-JP" altLang="en-US" b="1" dirty="0"/>
              <a:t>何度も再利用・拡散</a:t>
            </a:r>
            <a:r>
              <a:rPr lang="ja-JP" altLang="en-US" dirty="0"/>
              <a:t> するため、</a:t>
            </a:r>
            <a:endParaRPr lang="en-US" altLang="ja-JP" dirty="0"/>
          </a:p>
          <a:p>
            <a:pPr>
              <a:buNone/>
            </a:pPr>
            <a:r>
              <a:rPr lang="ja-JP" altLang="en-US" dirty="0"/>
              <a:t>その</a:t>
            </a:r>
            <a:r>
              <a:rPr lang="ja-JP" altLang="en-US" b="1" dirty="0"/>
              <a:t>評判は固定化</a:t>
            </a:r>
            <a:r>
              <a:rPr lang="ja-JP" altLang="en-US" dirty="0"/>
              <a:t>されたまま残り続けます。</a:t>
            </a:r>
          </a:p>
          <a:p>
            <a:pPr>
              <a:buNone/>
            </a:pPr>
            <a:r>
              <a:rPr lang="ja-JP" altLang="en-US" dirty="0"/>
              <a:t>さらに</a:t>
            </a:r>
            <a:r>
              <a:rPr lang="en-US" altLang="ja-JP" dirty="0"/>
              <a:t>AI</a:t>
            </a:r>
            <a:r>
              <a:rPr lang="ja-JP" altLang="en-US" dirty="0"/>
              <a:t>検索は、</a:t>
            </a:r>
            <a:r>
              <a:rPr lang="ja-JP" altLang="en-US" b="1" dirty="0">
                <a:solidFill>
                  <a:srgbClr val="FF0000"/>
                </a:solidFill>
              </a:rPr>
              <a:t>評価が良くないクリニックや口コミが少ないクリニックを、</a:t>
            </a:r>
            <a:br>
              <a:rPr lang="ja-JP" altLang="en-US" b="1" dirty="0">
                <a:solidFill>
                  <a:srgbClr val="FF0000"/>
                </a:solidFill>
              </a:rPr>
            </a:br>
            <a:r>
              <a:rPr lang="ja-JP" altLang="en-US" b="1" dirty="0">
                <a:solidFill>
                  <a:srgbClr val="FF0000"/>
                </a:solidFill>
              </a:rPr>
              <a:t>“検索結果にクリニック名すら表示させない”</a:t>
            </a:r>
            <a:r>
              <a:rPr lang="ja-JP" altLang="en-US" dirty="0">
                <a:solidFill>
                  <a:srgbClr val="FF0000"/>
                </a:solidFill>
              </a:rPr>
              <a:t> </a:t>
            </a:r>
            <a:r>
              <a:rPr lang="ja-JP" altLang="en-US" dirty="0"/>
              <a:t>ことも懸念されます。</a:t>
            </a:r>
          </a:p>
          <a:p>
            <a:pPr>
              <a:buNone/>
            </a:pPr>
            <a:endParaRPr lang="ja-JP" altLang="en-US" dirty="0"/>
          </a:p>
          <a:p>
            <a:pPr algn="ctr">
              <a:buNone/>
            </a:pPr>
            <a:r>
              <a:rPr lang="en-US" altLang="ja-JP" sz="3200" b="1" dirty="0">
                <a:solidFill>
                  <a:srgbClr val="002060"/>
                </a:solidFill>
              </a:rPr>
              <a:t>――</a:t>
            </a:r>
            <a:r>
              <a:rPr lang="ja-JP" altLang="en-US" sz="3200" b="1" dirty="0">
                <a:solidFill>
                  <a:srgbClr val="002060"/>
                </a:solidFill>
              </a:rPr>
              <a:t>患者も世代交代</a:t>
            </a:r>
            <a:r>
              <a:rPr lang="en-US" altLang="ja-JP" sz="3200" b="1" dirty="0">
                <a:solidFill>
                  <a:srgbClr val="002060"/>
                </a:solidFill>
              </a:rPr>
              <a:t>――</a:t>
            </a:r>
            <a:endParaRPr lang="ja-JP" altLang="en-US" sz="3200" dirty="0">
              <a:solidFill>
                <a:srgbClr val="002060"/>
              </a:solidFill>
            </a:endParaRPr>
          </a:p>
          <a:p>
            <a:pPr>
              <a:buNone/>
            </a:pPr>
            <a:endParaRPr lang="en-US" altLang="ja-JP" dirty="0"/>
          </a:p>
          <a:p>
            <a:pPr>
              <a:buNone/>
            </a:pPr>
            <a:r>
              <a:rPr lang="ja-JP" altLang="en-US" dirty="0"/>
              <a:t>今は集患が順調でも、</a:t>
            </a:r>
            <a:r>
              <a:rPr lang="en-US" altLang="ja-JP" b="1" dirty="0"/>
              <a:t>5</a:t>
            </a:r>
            <a:r>
              <a:rPr lang="ja-JP" altLang="en-US" b="1" dirty="0"/>
              <a:t>～</a:t>
            </a:r>
            <a:r>
              <a:rPr lang="en-US" altLang="ja-JP" b="1" dirty="0"/>
              <a:t>10</a:t>
            </a:r>
            <a:r>
              <a:rPr lang="ja-JP" altLang="en-US" b="1" dirty="0"/>
              <a:t>年後にはネット世代の患者が中心</a:t>
            </a:r>
            <a:r>
              <a:rPr lang="ja-JP" altLang="en-US" dirty="0"/>
              <a:t>となり、</a:t>
            </a:r>
            <a:br>
              <a:rPr lang="ja-JP" altLang="en-US" dirty="0"/>
            </a:br>
            <a:r>
              <a:rPr lang="ja-JP" altLang="en-US" b="1" dirty="0"/>
              <a:t>「</a:t>
            </a:r>
            <a:r>
              <a:rPr lang="en-US" altLang="ja-JP" b="1" dirty="0"/>
              <a:t>AI</a:t>
            </a:r>
            <a:r>
              <a:rPr lang="ja-JP" altLang="en-US" b="1" dirty="0"/>
              <a:t>検索でクリニックを選ぶ」</a:t>
            </a:r>
            <a:r>
              <a:rPr lang="ja-JP" altLang="en-US" dirty="0"/>
              <a:t> という常識は完全に定着すると考えるべきでしょう。</a:t>
            </a:r>
            <a:endParaRPr lang="en-US" altLang="ja-JP" dirty="0"/>
          </a:p>
          <a:p>
            <a:pPr>
              <a:buNone/>
            </a:pPr>
            <a:endParaRPr lang="en-US" altLang="ja-JP" dirty="0"/>
          </a:p>
          <a:p>
            <a:r>
              <a:rPr lang="ja-JP" altLang="en-US" dirty="0"/>
              <a:t>そのとき、クリニックの評価が</a:t>
            </a:r>
            <a:r>
              <a:rPr lang="en-US" altLang="ja-JP" b="1" dirty="0"/>
              <a:t>AI</a:t>
            </a:r>
            <a:r>
              <a:rPr lang="ja-JP" altLang="en-US" b="1" dirty="0"/>
              <a:t>にどう“定義”されるか</a:t>
            </a:r>
            <a:r>
              <a:rPr lang="ja-JP" altLang="en-US" dirty="0"/>
              <a:t>で、集患力が大きく分かれると考えられます。</a:t>
            </a:r>
          </a:p>
          <a:p>
            <a:r>
              <a:rPr lang="ja-JP" altLang="en-US" b="1" dirty="0"/>
              <a:t>だからこそ、今まさに早期対応が急がれます。</a:t>
            </a:r>
            <a:endParaRPr lang="ja-JP" altLang="en-US" dirty="0"/>
          </a:p>
        </p:txBody>
      </p:sp>
    </p:spTree>
    <p:extLst>
      <p:ext uri="{BB962C8B-B14F-4D97-AF65-F5344CB8AC3E}">
        <p14:creationId xmlns:p14="http://schemas.microsoft.com/office/powerpoint/2010/main" val="4199906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D558265-B631-B213-A8C0-5C0CF4CCA521}"/>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5" name="Rectangle 2">
            <a:extLst>
              <a:ext uri="{FF2B5EF4-FFF2-40B4-BE49-F238E27FC236}">
                <a16:creationId xmlns:a16="http://schemas.microsoft.com/office/drawing/2014/main" id="{4C848BAC-E3A4-C7A2-EEAC-65646DD4DD9F}"/>
              </a:ext>
            </a:extLst>
          </p:cNvPr>
          <p:cNvSpPr>
            <a:spLocks noChangeArrowheads="1"/>
          </p:cNvSpPr>
          <p:nvPr/>
        </p:nvSpPr>
        <p:spPr bwMode="auto">
          <a:xfrm>
            <a:off x="2669420" y="761589"/>
            <a:ext cx="68531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a:ln>
                  <a:noFill/>
                </a:ln>
                <a:solidFill>
                  <a:schemeClr val="accent6">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“クレームゼロ・離職率ゼロ・患者満足度</a:t>
            </a:r>
            <a:r>
              <a:rPr kumimoji="0" lang="en-US" altLang="ja-JP" sz="2000" b="1" i="0" u="none" strike="noStrike" cap="none" normalizeH="0" baseline="0" dirty="0">
                <a:ln>
                  <a:noFill/>
                </a:ln>
                <a:solidFill>
                  <a:schemeClr val="accent6">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200%</a:t>
            </a:r>
            <a:r>
              <a:rPr kumimoji="0" lang="ja-JP" altLang="en-US" sz="2000" b="1" i="0" u="none" strike="noStrike" cap="none" normalizeH="0" baseline="0" dirty="0">
                <a:ln>
                  <a:noFill/>
                </a:ln>
                <a:solidFill>
                  <a:schemeClr val="accent6">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で叶える”</a:t>
            </a:r>
            <a:endParaRPr kumimoji="0" lang="ja-JP" altLang="en-US" sz="1200" b="0" i="0" u="none" strike="noStrike" cap="none" normalizeH="0" baseline="0" dirty="0">
              <a:ln>
                <a:noFill/>
              </a:ln>
              <a:solidFill>
                <a:schemeClr val="accent6">
                  <a:lumMod val="75000"/>
                </a:schemeClr>
              </a:solidFill>
              <a:effectLst/>
              <a:latin typeface="UD デジタル 教科書体 N-B" panose="02020700000000000000" pitchFamily="17" charset="-128"/>
              <a:ea typeface="UD デジタル 教科書体 N-B" panose="02020700000000000000" pitchFamily="17" charset="-128"/>
            </a:endParaRPr>
          </a:p>
        </p:txBody>
      </p:sp>
      <p:sp>
        <p:nvSpPr>
          <p:cNvPr id="7" name="Rectangle 3">
            <a:extLst>
              <a:ext uri="{FF2B5EF4-FFF2-40B4-BE49-F238E27FC236}">
                <a16:creationId xmlns:a16="http://schemas.microsoft.com/office/drawing/2014/main" id="{F10BCB58-51D4-3027-4DDC-F7ED12FB44FC}"/>
              </a:ext>
            </a:extLst>
          </p:cNvPr>
          <p:cNvSpPr>
            <a:spLocks noChangeArrowheads="1"/>
          </p:cNvSpPr>
          <p:nvPr/>
        </p:nvSpPr>
        <p:spPr bwMode="auto">
          <a:xfrm>
            <a:off x="736557" y="1365067"/>
            <a:ext cx="11473919"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a:ln>
                  <a:noFill/>
                </a:ln>
                <a:solidFill>
                  <a:schemeClr val="accent6">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ネガティブレビュー対策×自由診療</a:t>
            </a:r>
            <a:r>
              <a:rPr kumimoji="0" lang="ja-JP" altLang="en-US" sz="2000" b="1" i="0" u="none" strike="noStrike" cap="none" normalizeH="0" baseline="0" dirty="0">
                <a:ln>
                  <a:noFill/>
                </a:ln>
                <a:solidFill>
                  <a:schemeClr val="accent6">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率</a:t>
            </a:r>
            <a:r>
              <a:rPr kumimoji="0" lang="ja-JP" altLang="ja-JP" sz="2000" b="1" i="0" u="none" strike="noStrike" cap="none" normalizeH="0" baseline="0" dirty="0">
                <a:ln>
                  <a:noFill/>
                </a:ln>
                <a:solidFill>
                  <a:schemeClr val="accent6">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倍増</a:t>
            </a:r>
            <a:r>
              <a:rPr lang="en-US" altLang="ja-JP" sz="2000" b="1" dirty="0">
                <a:solidFill>
                  <a:schemeClr val="accent6">
                    <a:lumMod val="75000"/>
                  </a:schemeClr>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a:t>
            </a:r>
            <a:r>
              <a:rPr lang="ja-JP" altLang="en-US" sz="2000" b="1" dirty="0">
                <a:solidFill>
                  <a:schemeClr val="accent6">
                    <a:lumMod val="75000"/>
                  </a:schemeClr>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スタッフ接遇教育の</a:t>
            </a:r>
            <a:r>
              <a:rPr kumimoji="0" lang="ja-JP" altLang="ja-JP" sz="2000" b="1" i="0" u="none" strike="noStrike" cap="none" normalizeH="0" baseline="0" dirty="0">
                <a:ln>
                  <a:noFill/>
                </a:ln>
                <a:solidFill>
                  <a:schemeClr val="accent6">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クリニック</a:t>
            </a:r>
            <a:r>
              <a:rPr kumimoji="0" lang="ja-JP" altLang="en-US" sz="2000" b="1" i="0" u="none" strike="noStrike" cap="none" normalizeH="0" baseline="0" dirty="0">
                <a:ln>
                  <a:noFill/>
                </a:ln>
                <a:solidFill>
                  <a:schemeClr val="accent6">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経営</a:t>
            </a:r>
            <a:r>
              <a:rPr kumimoji="0" lang="ja-JP" altLang="ja-JP" sz="2000" b="1" i="0" u="none" strike="noStrike" cap="none" normalizeH="0" baseline="0" dirty="0">
                <a:ln>
                  <a:noFill/>
                </a:ln>
                <a:solidFill>
                  <a:schemeClr val="accent6">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戦略</a:t>
            </a:r>
            <a:endParaRPr kumimoji="0" lang="en-US" altLang="ja-JP" sz="2000" b="1" i="0" u="none" strike="noStrike" cap="none" normalizeH="0" baseline="0" dirty="0">
              <a:ln>
                <a:noFill/>
              </a:ln>
              <a:solidFill>
                <a:schemeClr val="accent6">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ja-JP" sz="900" b="1" dirty="0">
              <a:solidFill>
                <a:schemeClr val="accent6">
                  <a:lumMod val="75000"/>
                </a:schemeClr>
              </a:solidFill>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4000" b="1" i="0" u="none" strike="noStrike" cap="none" normalizeH="0" baseline="0" dirty="0">
                <a:ln>
                  <a:noFill/>
                </a:ln>
                <a:solidFill>
                  <a:srgbClr val="00B050"/>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クリニックのための接遇スクール</a:t>
            </a:r>
            <a:endParaRPr kumimoji="0" lang="en-US" altLang="ja-JP" sz="4000" b="1" i="0" u="none" strike="noStrike" cap="none" normalizeH="0" baseline="0" dirty="0">
              <a:ln>
                <a:noFill/>
              </a:ln>
              <a:solidFill>
                <a:srgbClr val="00B050"/>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3600" b="1" i="0" u="none" strike="noStrike" cap="none" normalizeH="0" baseline="0" dirty="0">
                <a:ln>
                  <a:noFill/>
                </a:ln>
                <a:solidFill>
                  <a:schemeClr val="accent6">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無料</a:t>
            </a:r>
            <a:r>
              <a:rPr kumimoji="0" lang="ja-JP" altLang="ja-JP" sz="2800" b="1" i="0" u="none" strike="noStrike" cap="none" normalizeH="0" baseline="0" dirty="0">
                <a:ln>
                  <a:noFill/>
                </a:ln>
                <a:solidFill>
                  <a:schemeClr val="accent6">
                    <a:lumMod val="75000"/>
                  </a:schemeClr>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プレセミナー</a:t>
            </a:r>
            <a:endParaRPr kumimoji="0" lang="ja-JP" altLang="ja-JP" sz="2800" b="0" i="0" u="none" strike="noStrike" cap="none" normalizeH="0" baseline="0" dirty="0">
              <a:ln>
                <a:noFill/>
              </a:ln>
              <a:solidFill>
                <a:schemeClr val="accent6">
                  <a:lumMod val="75000"/>
                </a:schemeClr>
              </a:solidFill>
              <a:effectLst/>
              <a:latin typeface="UD デジタル 教科書体 N-B" panose="02020700000000000000" pitchFamily="17" charset="-128"/>
              <a:ea typeface="UD デジタル 教科書体 N-B" panose="02020700000000000000" pitchFamily="17" charset="-128"/>
            </a:endParaRPr>
          </a:p>
        </p:txBody>
      </p:sp>
      <p:sp>
        <p:nvSpPr>
          <p:cNvPr id="6" name="テキスト ボックス 5">
            <a:extLst>
              <a:ext uri="{FF2B5EF4-FFF2-40B4-BE49-F238E27FC236}">
                <a16:creationId xmlns:a16="http://schemas.microsoft.com/office/drawing/2014/main" id="{0FB4C494-E107-2C3D-B6DA-CEC3EE0ED7AF}"/>
              </a:ext>
            </a:extLst>
          </p:cNvPr>
          <p:cNvSpPr txBox="1"/>
          <p:nvPr/>
        </p:nvSpPr>
        <p:spPr>
          <a:xfrm>
            <a:off x="774746" y="3290524"/>
            <a:ext cx="11337185" cy="586314"/>
          </a:xfrm>
          <a:prstGeom prst="rect">
            <a:avLst/>
          </a:prstGeom>
          <a:noFill/>
        </p:spPr>
        <p:txBody>
          <a:bodyPr wrap="square">
            <a:spAutoFit/>
          </a:bodyPr>
          <a:lstStyle/>
          <a:p>
            <a:pPr marL="139700" algn="ctr">
              <a:lnSpc>
                <a:spcPct val="115000"/>
              </a:lnSpc>
              <a:spcAft>
                <a:spcPts val="1000"/>
              </a:spcAft>
              <a:buNone/>
            </a:pPr>
            <a:r>
              <a:rPr lang="ja-JP" altLang="ja-JP" sz="3200" b="1" dirty="0">
                <a:solidFill>
                  <a:srgbClr val="00206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en-US" altLang="ja-JP" sz="3200" b="1" dirty="0">
                <a:solidFill>
                  <a:srgbClr val="00206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Google</a:t>
            </a:r>
            <a:r>
              <a:rPr lang="ja-JP" altLang="en-US" sz="3200" b="1" dirty="0">
                <a:solidFill>
                  <a:srgbClr val="002060"/>
                </a:solidFill>
                <a:latin typeface="HG丸ｺﾞｼｯｸM-PRO" panose="020F0400000000000000" pitchFamily="50" charset="-128"/>
                <a:ea typeface="HG丸ｺﾞｼｯｸM-PRO" panose="020F0400000000000000" pitchFamily="50" charset="-128"/>
                <a:cs typeface="Times New Roman" panose="02020603050405020304" pitchFamily="18" charset="0"/>
              </a:rPr>
              <a:t>活用集患戦略</a:t>
            </a:r>
            <a:r>
              <a:rPr lang="en-US" altLang="ja-JP" sz="3200" b="1" dirty="0">
                <a:solidFill>
                  <a:srgbClr val="00206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en-US" sz="3200" b="1" dirty="0">
                <a:solidFill>
                  <a:srgbClr val="00206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自由診療戦略の</a:t>
            </a:r>
            <a:r>
              <a:rPr lang="ja-JP" altLang="ja-JP" sz="3200" b="1" dirty="0">
                <a:solidFill>
                  <a:srgbClr val="00206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基本的な考え方】　　　</a:t>
            </a:r>
            <a:endParaRPr lang="en-US" altLang="ja-JP" sz="3200" b="1" dirty="0">
              <a:solidFill>
                <a:srgbClr val="00206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4B8A1C8E-E929-A89A-3EEE-86976310B036}"/>
              </a:ext>
            </a:extLst>
          </p:cNvPr>
          <p:cNvSpPr txBox="1"/>
          <p:nvPr/>
        </p:nvSpPr>
        <p:spPr>
          <a:xfrm>
            <a:off x="1016295" y="3918015"/>
            <a:ext cx="10862796" cy="524567"/>
          </a:xfrm>
          <a:prstGeom prst="rect">
            <a:avLst/>
          </a:prstGeom>
          <a:noFill/>
        </p:spPr>
        <p:txBody>
          <a:bodyPr wrap="square">
            <a:spAutoFit/>
          </a:bodyPr>
          <a:lstStyle/>
          <a:p>
            <a:pPr marL="139700">
              <a:lnSpc>
                <a:spcPct val="115000"/>
              </a:lnSpc>
              <a:spcAft>
                <a:spcPts val="1000"/>
              </a:spcAft>
              <a:buNone/>
            </a:pPr>
            <a:r>
              <a:rPr lang="ja-JP" altLang="en-US" sz="1800"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ja-JP" sz="1800"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「患者のネガティブレビューに</a:t>
            </a:r>
            <a:r>
              <a:rPr lang="ja-JP" altLang="ja-JP" sz="2800"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“反応するのではなく、対応せよ”</a:t>
            </a:r>
            <a:r>
              <a:rPr lang="ja-JP" altLang="ja-JP" sz="1800"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endParaRPr lang="en-US" altLang="ja-JP" sz="1800"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152B95D-3507-7563-8837-FFAF96AACD91}"/>
              </a:ext>
            </a:extLst>
          </p:cNvPr>
          <p:cNvSpPr txBox="1"/>
          <p:nvPr/>
        </p:nvSpPr>
        <p:spPr>
          <a:xfrm>
            <a:off x="1016295" y="4483759"/>
            <a:ext cx="8961807" cy="524567"/>
          </a:xfrm>
          <a:prstGeom prst="rect">
            <a:avLst/>
          </a:prstGeom>
          <a:noFill/>
        </p:spPr>
        <p:txBody>
          <a:bodyPr wrap="square">
            <a:spAutoFit/>
          </a:bodyPr>
          <a:lstStyle/>
          <a:p>
            <a:pPr marL="139700">
              <a:lnSpc>
                <a:spcPct val="115000"/>
              </a:lnSpc>
              <a:spcAft>
                <a:spcPts val="1000"/>
              </a:spcAft>
              <a:buNone/>
            </a:pPr>
            <a:r>
              <a:rPr lang="ja-JP" altLang="en-US" sz="1600"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ja-JP" sz="1800"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「患者からの</a:t>
            </a:r>
            <a:r>
              <a:rPr lang="ja-JP" altLang="ja-JP" sz="2800"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クレームは“ギフト”</a:t>
            </a:r>
            <a:r>
              <a:rPr lang="ja-JP" altLang="ja-JP" sz="1800"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である」　</a:t>
            </a:r>
            <a:endParaRPr lang="en-US" altLang="ja-JP" sz="1800"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840ECAD0-4674-CF1E-4D0A-7CBAB4C2BB8B}"/>
              </a:ext>
            </a:extLst>
          </p:cNvPr>
          <p:cNvSpPr txBox="1"/>
          <p:nvPr/>
        </p:nvSpPr>
        <p:spPr>
          <a:xfrm>
            <a:off x="1016295" y="5049503"/>
            <a:ext cx="10762713" cy="524567"/>
          </a:xfrm>
          <a:prstGeom prst="rect">
            <a:avLst/>
          </a:prstGeom>
          <a:noFill/>
        </p:spPr>
        <p:txBody>
          <a:bodyPr wrap="square">
            <a:spAutoFit/>
          </a:bodyPr>
          <a:lstStyle/>
          <a:p>
            <a:pPr marL="139700">
              <a:lnSpc>
                <a:spcPct val="115000"/>
              </a:lnSpc>
              <a:spcAft>
                <a:spcPts val="1000"/>
              </a:spcAft>
              <a:buNone/>
            </a:pPr>
            <a:r>
              <a:rPr lang="ja-JP" altLang="en-US"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ja-JP"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ja-JP" sz="2800"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自由診療倍増</a:t>
            </a:r>
            <a:r>
              <a:rPr lang="ja-JP" altLang="ja-JP"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するために必要なものは</a:t>
            </a:r>
            <a:r>
              <a:rPr lang="ja-JP" altLang="ja-JP" sz="2800"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“マインド”</a:t>
            </a:r>
            <a:r>
              <a:rPr lang="ja-JP" altLang="ja-JP"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と</a:t>
            </a:r>
            <a:r>
              <a:rPr lang="ja-JP" altLang="ja-JP" sz="2800"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“スキル”</a:t>
            </a:r>
            <a:r>
              <a:rPr lang="ja-JP" altLang="ja-JP"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である」</a:t>
            </a:r>
            <a:endParaRPr lang="ja-JP" altLang="ja-JP" sz="1600" b="1"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p:txBody>
      </p:sp>
      <p:sp>
        <p:nvSpPr>
          <p:cNvPr id="17" name="正方形/長方形 16">
            <a:extLst>
              <a:ext uri="{FF2B5EF4-FFF2-40B4-BE49-F238E27FC236}">
                <a16:creationId xmlns:a16="http://schemas.microsoft.com/office/drawing/2014/main" id="{C30D4C77-78F9-1CF3-9AE0-0E88DF14B712}"/>
              </a:ext>
            </a:extLst>
          </p:cNvPr>
          <p:cNvSpPr/>
          <p:nvPr/>
        </p:nvSpPr>
        <p:spPr>
          <a:xfrm>
            <a:off x="774747" y="3227116"/>
            <a:ext cx="11337185" cy="3306804"/>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780996C-F7D9-BE73-BBAC-07291AD56366}"/>
              </a:ext>
            </a:extLst>
          </p:cNvPr>
          <p:cNvSpPr txBox="1"/>
          <p:nvPr/>
        </p:nvSpPr>
        <p:spPr>
          <a:xfrm>
            <a:off x="2720430" y="89851"/>
            <a:ext cx="7317490" cy="584775"/>
          </a:xfrm>
          <a:prstGeom prst="rect">
            <a:avLst/>
          </a:prstGeom>
          <a:noFill/>
        </p:spPr>
        <p:txBody>
          <a:bodyPr wrap="square">
            <a:spAutoFit/>
          </a:bodyPr>
          <a:lstStyle/>
          <a:p>
            <a:pPr algn="ctr">
              <a:buNone/>
            </a:pPr>
            <a:r>
              <a:rPr lang="en-US" altLang="ja-JP" sz="32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en-US" sz="32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ご案内のみ“勧誘は致しません”</a:t>
            </a:r>
            <a:r>
              <a:rPr lang="en-US" altLang="ja-JP" sz="32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p>
        </p:txBody>
      </p:sp>
      <p:pic>
        <p:nvPicPr>
          <p:cNvPr id="4" name="Picture 4" descr="画像が生成されました">
            <a:extLst>
              <a:ext uri="{FF2B5EF4-FFF2-40B4-BE49-F238E27FC236}">
                <a16:creationId xmlns:a16="http://schemas.microsoft.com/office/drawing/2014/main" id="{DA411F9B-A0C6-0D63-159A-FD54AAFAE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EC82307C-A03E-E254-4FA6-E5B75E58CD6A}"/>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l="12577" t="32980" r="12575" b="32788"/>
          <a:stretch>
            <a:fillRect/>
          </a:stretch>
        </p:blipFill>
        <p:spPr>
          <a:xfrm>
            <a:off x="1599133" y="201525"/>
            <a:ext cx="1439631" cy="4938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0" name="テキスト ボックス 9">
            <a:extLst>
              <a:ext uri="{FF2B5EF4-FFF2-40B4-BE49-F238E27FC236}">
                <a16:creationId xmlns:a16="http://schemas.microsoft.com/office/drawing/2014/main" id="{DF93EA0B-874A-8E2E-E568-D30B607868A9}"/>
              </a:ext>
            </a:extLst>
          </p:cNvPr>
          <p:cNvSpPr txBox="1"/>
          <p:nvPr/>
        </p:nvSpPr>
        <p:spPr>
          <a:xfrm>
            <a:off x="845286" y="5752118"/>
            <a:ext cx="11315918" cy="523220"/>
          </a:xfrm>
          <a:prstGeom prst="rect">
            <a:avLst/>
          </a:prstGeom>
          <a:noFill/>
        </p:spPr>
        <p:txBody>
          <a:bodyPr wrap="none" rtlCol="0">
            <a:spAutoFit/>
          </a:bodyPr>
          <a:lstStyle/>
          <a:p>
            <a:pPr algn="ctr"/>
            <a:r>
              <a:rPr kumimoji="1" lang="ja-JP" altLang="en-US" sz="2800" b="1" u="sng" dirty="0">
                <a:solidFill>
                  <a:schemeClr val="accent6">
                    <a:lumMod val="75000"/>
                  </a:schemeClr>
                </a:solidFill>
              </a:rPr>
              <a:t>クリニックの評判を守るための具体的な方法を無料提供いたします。</a:t>
            </a:r>
          </a:p>
        </p:txBody>
      </p:sp>
    </p:spTree>
    <p:extLst>
      <p:ext uri="{BB962C8B-B14F-4D97-AF65-F5344CB8AC3E}">
        <p14:creationId xmlns:p14="http://schemas.microsoft.com/office/powerpoint/2010/main" val="340088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46B8672-B6EF-B6B5-E2AE-18CBFCF470F9}"/>
              </a:ext>
            </a:extLst>
          </p:cNvPr>
          <p:cNvSpPr txBox="1"/>
          <p:nvPr/>
        </p:nvSpPr>
        <p:spPr>
          <a:xfrm>
            <a:off x="1329922" y="1093745"/>
            <a:ext cx="10098506" cy="4570482"/>
          </a:xfrm>
          <a:prstGeom prst="rect">
            <a:avLst/>
          </a:prstGeom>
          <a:noFill/>
          <a:ln w="38100">
            <a:solidFill>
              <a:srgbClr val="0070C0"/>
            </a:solidFill>
          </a:ln>
        </p:spPr>
        <p:txBody>
          <a:bodyPr wrap="square">
            <a:spAutoFit/>
          </a:bodyPr>
          <a:lstStyle/>
          <a:p>
            <a:pPr algn="ctr">
              <a:buNone/>
            </a:pPr>
            <a:r>
              <a:rPr lang="en-US" altLang="ja-JP" sz="2000" b="1" kern="100" dirty="0">
                <a:solidFill>
                  <a:srgbClr val="0070C0"/>
                </a:solidFill>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en-US" sz="2000" b="1" kern="100" dirty="0">
                <a:solidFill>
                  <a:srgbClr val="0070C0"/>
                </a:solidFill>
                <a:latin typeface="HG丸ｺﾞｼｯｸM-PRO" panose="020F0400000000000000" pitchFamily="50" charset="-128"/>
                <a:ea typeface="HG丸ｺﾞｼｯｸM-PRO" panose="020F0400000000000000" pitchFamily="50" charset="-128"/>
                <a:cs typeface="Times New Roman" panose="02020603050405020304" pitchFamily="18" charset="0"/>
              </a:rPr>
              <a:t>完全無料</a:t>
            </a:r>
            <a:r>
              <a:rPr lang="ja-JP" altLang="en-US" sz="2000" b="1" kern="100"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サービス</a:t>
            </a:r>
            <a:r>
              <a:rPr lang="en-US" altLang="ja-JP" sz="2000" b="1" kern="100"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p>
          <a:p>
            <a:pPr algn="ctr">
              <a:buNone/>
            </a:pPr>
            <a:endParaRPr lang="en-US" altLang="ja-JP" sz="7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2000" b="1"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弊社のお客様企業からの相談から立ち上がった</a:t>
            </a:r>
            <a:r>
              <a:rPr lang="en-US"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endPar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ja-JP" altLang="en-US" sz="2000" b="1" kern="100" dirty="0">
                <a:solidFill>
                  <a:srgbClr val="C000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①</a:t>
            </a:r>
            <a:r>
              <a:rPr lang="ja-JP" altLang="ja-JP" sz="20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独自</a:t>
            </a:r>
            <a:r>
              <a:rPr lang="ja-JP" altLang="en-US" sz="20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開発された</a:t>
            </a:r>
            <a:r>
              <a:rPr lang="ja-JP" altLang="ja-JP" sz="20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国内初の</a:t>
            </a:r>
            <a:r>
              <a:rPr lang="ja-JP" altLang="en-US" sz="20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“レビュー対策</a:t>
            </a:r>
            <a:r>
              <a:rPr lang="ja-JP" altLang="en-US" sz="2000" b="1" kern="100" dirty="0">
                <a:solidFill>
                  <a:srgbClr val="C000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戦略</a:t>
            </a:r>
            <a:r>
              <a:rPr lang="ja-JP" altLang="en-US" sz="20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”と“実践型接遇スキル“</a:t>
            </a:r>
            <a:endParaRPr lang="en-US"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ja-JP" altLang="en-US" sz="20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②院長と患者が“ノンストレス自由診療倍増のための提案プロセス”　</a:t>
            </a:r>
            <a:endParaRPr lang="en-US" altLang="ja-JP" sz="20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2000" b="1" kern="100" dirty="0">
                <a:solidFill>
                  <a:srgbClr val="C000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に</a:t>
            </a:r>
            <a:r>
              <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必要性を感じていただいた</a:t>
            </a: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先生</a:t>
            </a:r>
            <a:r>
              <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に</a:t>
            </a: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は</a:t>
            </a:r>
            <a:r>
              <a:rPr lang="ja-JP" altLang="en-US" sz="20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完全無料</a:t>
            </a: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で、</a:t>
            </a:r>
            <a:endParaRPr lang="en-US"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2000" b="1"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ja-JP" altLang="en-US" sz="2000" b="1" kern="100" dirty="0">
                <a:solidFill>
                  <a:schemeClr val="accent6">
                    <a:lumMod val="75000"/>
                  </a:schemeClr>
                </a:solidFill>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en-US" altLang="ja-JP" sz="2000" b="1" kern="100" dirty="0">
                <a:solidFill>
                  <a:schemeClr val="accent6">
                    <a:lumMod val="75000"/>
                  </a:schemeClr>
                </a:solidFill>
                <a:latin typeface="HG丸ｺﾞｼｯｸM-PRO" panose="020F0400000000000000" pitchFamily="50" charset="-128"/>
                <a:ea typeface="HG丸ｺﾞｼｯｸM-PRO" panose="020F0400000000000000" pitchFamily="50" charset="-128"/>
                <a:cs typeface="Times New Roman" panose="02020603050405020304" pitchFamily="18" charset="0"/>
              </a:rPr>
              <a:t>Google</a:t>
            </a:r>
            <a:r>
              <a:rPr lang="ja-JP" altLang="en-US" sz="2000" b="1" kern="100" dirty="0">
                <a:solidFill>
                  <a:schemeClr val="accent6">
                    <a:lumMod val="75000"/>
                  </a:schemeClr>
                </a:solidFill>
                <a:latin typeface="HG丸ｺﾞｼｯｸM-PRO" panose="020F0400000000000000" pitchFamily="50" charset="-128"/>
                <a:ea typeface="HG丸ｺﾞｼｯｸM-PRO" panose="020F0400000000000000" pitchFamily="50" charset="-128"/>
                <a:cs typeface="Times New Roman" panose="02020603050405020304" pitchFamily="18" charset="0"/>
              </a:rPr>
              <a:t>レビュー活用</a:t>
            </a:r>
            <a:r>
              <a:rPr lang="ja-JP" altLang="ja-JP" sz="2000" b="1" kern="100" dirty="0">
                <a:solidFill>
                  <a:schemeClr val="accent6">
                    <a:lumMod val="75000"/>
                  </a:schemeClr>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オンライン</a:t>
            </a:r>
            <a:r>
              <a:rPr lang="ja-JP" altLang="en-US" sz="2000" b="1" kern="100" dirty="0">
                <a:solidFill>
                  <a:schemeClr val="accent6">
                    <a:lumMod val="75000"/>
                  </a:schemeClr>
                </a:solidFill>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ja-JP" sz="2000" b="1" kern="100" dirty="0">
                <a:solidFill>
                  <a:schemeClr val="accent6">
                    <a:lumMod val="75000"/>
                  </a:schemeClr>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プレセミナー</a:t>
            </a:r>
            <a:r>
              <a:rPr lang="ja-JP" altLang="en-US" sz="2000" b="1"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をご提供いたします</a:t>
            </a:r>
            <a:r>
              <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endParaRPr lang="en-US"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1400" b="1"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en-US" altLang="ja-JP" sz="1400" b="1"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90</a:t>
            </a:r>
            <a:r>
              <a:rPr lang="ja-JP" altLang="ja-JP" sz="1400" b="1"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en-US" altLang="ja-JP" sz="1400" b="1"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100</a:t>
            </a:r>
            <a:r>
              <a:rPr lang="ja-JP" altLang="ja-JP" sz="1400" b="1"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分程度</a:t>
            </a:r>
            <a:r>
              <a:rPr lang="ja-JP" altLang="en-US" sz="1400" b="1"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a:t>
            </a:r>
            <a:endParaRPr lang="ja-JP" altLang="ja-JP" sz="14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endParaRPr lang="en-US" altLang="ja-JP" sz="800" b="1" kern="100" dirty="0">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ctr">
              <a:buNone/>
            </a:pPr>
            <a:r>
              <a:rPr lang="en-US" altLang="ja-JP" sz="2000" b="1" kern="100" dirty="0">
                <a:solidFill>
                  <a:srgbClr val="0070C0"/>
                </a:solidFill>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ja-JP" sz="2000" b="1" kern="100"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なぜ</a:t>
            </a:r>
            <a:r>
              <a:rPr lang="ja-JP" altLang="en-US" sz="2000" b="1" kern="100"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、プレセミナーは</a:t>
            </a:r>
            <a:r>
              <a:rPr lang="ja-JP" altLang="ja-JP" sz="2000" b="1" kern="100"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無料なのか？</a:t>
            </a:r>
            <a:r>
              <a:rPr lang="en-US" altLang="ja-JP" sz="2000" b="1" kern="100"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p>
          <a:p>
            <a:pPr algn="ctr">
              <a:buNone/>
            </a:pPr>
            <a:endParaRPr lang="ja-JP" altLang="ja-JP" sz="700" b="1" kern="100"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　　　　当会は、</a:t>
            </a:r>
            <a:r>
              <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全国</a:t>
            </a: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で</a:t>
            </a:r>
            <a:r>
              <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認定講師を育成し</a:t>
            </a: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その</a:t>
            </a:r>
            <a:r>
              <a:rPr lang="ja-JP" altLang="ja-JP" sz="20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認定講師会費</a:t>
            </a: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で</a:t>
            </a:r>
            <a:endParaRPr lang="en-US"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2000" b="1"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運営</a:t>
            </a: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されております。</a:t>
            </a:r>
            <a:endPar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endParaRPr lang="en-US" altLang="ja-JP" sz="8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ctr">
              <a:buNone/>
            </a:pPr>
            <a:r>
              <a:rPr lang="en-US" altLang="ja-JP" sz="2000" b="1" kern="100"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en-US" sz="2000" b="1" kern="100"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参加者定員</a:t>
            </a:r>
            <a:r>
              <a:rPr lang="en-US" altLang="ja-JP" sz="2000" b="1" kern="100"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p>
          <a:p>
            <a:pPr algn="just">
              <a:buNone/>
            </a:pPr>
            <a:endParaRPr lang="en-US" altLang="ja-JP" sz="700" b="1" kern="100" dirty="0">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　　　　同</a:t>
            </a:r>
            <a:r>
              <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クリニック</a:t>
            </a: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内の院長、</a:t>
            </a:r>
            <a:r>
              <a:rPr lang="ja-JP" altLang="en-US" sz="2000" b="1"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看護師、スタッフ様などすべて、</a:t>
            </a:r>
            <a:endParaRPr lang="en-US" altLang="ja-JP" sz="2000" b="1" kern="100" dirty="0">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ja-JP" altLang="ja-JP" sz="20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参加人数無制限</a:t>
            </a:r>
            <a:r>
              <a:rPr lang="ja-JP" altLang="en-US" sz="2000" b="1" kern="100" dirty="0">
                <a:solidFill>
                  <a:srgbClr val="C000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ja-JP" sz="20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無料参加</a:t>
            </a:r>
            <a:r>
              <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いただけます。</a:t>
            </a:r>
          </a:p>
        </p:txBody>
      </p:sp>
      <p:pic>
        <p:nvPicPr>
          <p:cNvPr id="2" name="Picture 4" descr="画像が生成されました">
            <a:extLst>
              <a:ext uri="{FF2B5EF4-FFF2-40B4-BE49-F238E27FC236}">
                <a16:creationId xmlns:a16="http://schemas.microsoft.com/office/drawing/2014/main" id="{8975AAE2-9ADF-AC7B-D83A-E12E9124B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a:extLst>
              <a:ext uri="{FF2B5EF4-FFF2-40B4-BE49-F238E27FC236}">
                <a16:creationId xmlns:a16="http://schemas.microsoft.com/office/drawing/2014/main" id="{9106DE65-D495-8B1A-FFD5-AC5306CD1A99}"/>
              </a:ext>
            </a:extLst>
          </p:cNvPr>
          <p:cNvSpPr>
            <a:spLocks noGrp="1"/>
          </p:cNvSpPr>
          <p:nvPr>
            <p:ph type="ftr" sz="quarter" idx="11"/>
          </p:nvPr>
        </p:nvSpPr>
        <p:spPr/>
        <p:txBody>
          <a:bodyPr/>
          <a:lstStyle/>
          <a:p>
            <a:r>
              <a:rPr kumimoji="1" lang="en-US" altLang="ja-JP" dirty="0"/>
              <a:t>Copyright©2025.Doctor‘S-axellabo.AllRightsReserved.</a:t>
            </a:r>
            <a:endParaRPr kumimoji="1" lang="ja-JP" altLang="en-US" dirty="0"/>
          </a:p>
        </p:txBody>
      </p:sp>
      <p:sp>
        <p:nvSpPr>
          <p:cNvPr id="7" name="テキスト ボックス 6">
            <a:extLst>
              <a:ext uri="{FF2B5EF4-FFF2-40B4-BE49-F238E27FC236}">
                <a16:creationId xmlns:a16="http://schemas.microsoft.com/office/drawing/2014/main" id="{577E336E-0EC8-183A-9003-9D6EEF9E9F66}"/>
              </a:ext>
            </a:extLst>
          </p:cNvPr>
          <p:cNvSpPr txBox="1"/>
          <p:nvPr/>
        </p:nvSpPr>
        <p:spPr>
          <a:xfrm>
            <a:off x="2720430" y="89851"/>
            <a:ext cx="7317490" cy="584775"/>
          </a:xfrm>
          <a:prstGeom prst="rect">
            <a:avLst/>
          </a:prstGeom>
          <a:noFill/>
        </p:spPr>
        <p:txBody>
          <a:bodyPr wrap="square">
            <a:spAutoFit/>
          </a:bodyPr>
          <a:lstStyle/>
          <a:p>
            <a:pPr algn="ctr">
              <a:buNone/>
            </a:pPr>
            <a:r>
              <a:rPr lang="en-US" altLang="ja-JP" sz="32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en-US" sz="32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ご案内のみ“勧誘は致しません”</a:t>
            </a:r>
            <a:r>
              <a:rPr lang="en-US" altLang="ja-JP" sz="32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p>
        </p:txBody>
      </p:sp>
      <p:pic>
        <p:nvPicPr>
          <p:cNvPr id="9" name="図 8">
            <a:extLst>
              <a:ext uri="{FF2B5EF4-FFF2-40B4-BE49-F238E27FC236}">
                <a16:creationId xmlns:a16="http://schemas.microsoft.com/office/drawing/2014/main" id="{13BB0DA1-F464-8E3F-DECB-1EB7979FEA82}"/>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l="12577" t="32980" r="12575" b="32788"/>
          <a:stretch>
            <a:fillRect/>
          </a:stretch>
        </p:blipFill>
        <p:spPr>
          <a:xfrm>
            <a:off x="1599133" y="201525"/>
            <a:ext cx="1439631" cy="4938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77536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D6C5A2C9-CF18-7949-BC52-387665A096AA}"/>
              </a:ext>
            </a:extLst>
          </p:cNvPr>
          <p:cNvSpPr>
            <a:spLocks noGrp="1"/>
          </p:cNvSpPr>
          <p:nvPr>
            <p:ph type="ftr" sz="quarter" idx="11"/>
          </p:nvPr>
        </p:nvSpPr>
        <p:spPr/>
        <p:txBody>
          <a:bodyPr/>
          <a:lstStyle/>
          <a:p>
            <a:r>
              <a:rPr kumimoji="1" lang="en-US" altLang="ja-JP" dirty="0"/>
              <a:t>Copyright©2025.Doctor‘S-axellabo.AllRightsReserved.</a:t>
            </a:r>
            <a:endParaRPr kumimoji="1" lang="ja-JP" altLang="en-US" dirty="0"/>
          </a:p>
        </p:txBody>
      </p:sp>
      <p:sp>
        <p:nvSpPr>
          <p:cNvPr id="4" name="テキスト ボックス 3">
            <a:extLst>
              <a:ext uri="{FF2B5EF4-FFF2-40B4-BE49-F238E27FC236}">
                <a16:creationId xmlns:a16="http://schemas.microsoft.com/office/drawing/2014/main" id="{2FB94E92-A85D-D0B9-295B-A51892BAF9B0}"/>
              </a:ext>
            </a:extLst>
          </p:cNvPr>
          <p:cNvSpPr txBox="1"/>
          <p:nvPr/>
        </p:nvSpPr>
        <p:spPr>
          <a:xfrm>
            <a:off x="774747" y="702264"/>
            <a:ext cx="11236750" cy="6217087"/>
          </a:xfrm>
          <a:prstGeom prst="rect">
            <a:avLst/>
          </a:prstGeom>
          <a:noFill/>
        </p:spPr>
        <p:txBody>
          <a:bodyPr wrap="square">
            <a:spAutoFit/>
          </a:bodyPr>
          <a:lstStyle/>
          <a:p>
            <a:pPr algn="ctr">
              <a:buNone/>
            </a:pPr>
            <a:r>
              <a:rPr lang="ja-JP" altLang="en-US" b="1" dirty="0">
                <a:solidFill>
                  <a:srgbClr val="0070C0"/>
                </a:solidFill>
              </a:rPr>
              <a:t>アメリカでの</a:t>
            </a:r>
            <a:r>
              <a:rPr lang="en-US" altLang="ja-JP" sz="2800" b="1" u="sng" dirty="0">
                <a:solidFill>
                  <a:srgbClr val="C00000"/>
                </a:solidFill>
              </a:rPr>
              <a:t>Google</a:t>
            </a:r>
            <a:r>
              <a:rPr lang="ja-JP" altLang="en-US" sz="2800" b="1" u="sng" dirty="0">
                <a:solidFill>
                  <a:srgbClr val="C00000"/>
                </a:solidFill>
              </a:rPr>
              <a:t>活用術</a:t>
            </a:r>
            <a:r>
              <a:rPr lang="ja-JP" altLang="en-US" sz="2800" b="1" dirty="0">
                <a:solidFill>
                  <a:srgbClr val="0070C0"/>
                </a:solidFill>
              </a:rPr>
              <a:t>による</a:t>
            </a:r>
            <a:r>
              <a:rPr lang="ja-JP" altLang="en-US" sz="2800" b="1" u="sng" dirty="0">
                <a:solidFill>
                  <a:srgbClr val="C00000"/>
                </a:solidFill>
              </a:rPr>
              <a:t>売上改善報告</a:t>
            </a:r>
            <a:r>
              <a:rPr lang="ja-JP" altLang="en-US" b="1" dirty="0">
                <a:solidFill>
                  <a:srgbClr val="0070C0"/>
                </a:solidFill>
              </a:rPr>
              <a:t>の実績</a:t>
            </a:r>
            <a:r>
              <a:rPr lang="ja-JP" altLang="en-US" sz="1400" b="1" dirty="0">
                <a:solidFill>
                  <a:srgbClr val="0070C0"/>
                </a:solidFill>
              </a:rPr>
              <a:t>（特に</a:t>
            </a:r>
            <a:r>
              <a:rPr lang="en-US" altLang="ja-JP" sz="1400" b="1" dirty="0">
                <a:solidFill>
                  <a:srgbClr val="0070C0"/>
                </a:solidFill>
              </a:rPr>
              <a:t>Google</a:t>
            </a:r>
            <a:r>
              <a:rPr lang="ja-JP" altLang="en-US" sz="1400" b="1" dirty="0">
                <a:solidFill>
                  <a:srgbClr val="0070C0"/>
                </a:solidFill>
              </a:rPr>
              <a:t>レビューなど）</a:t>
            </a:r>
            <a:endParaRPr lang="en-US" altLang="ja-JP" sz="1400" b="1" dirty="0">
              <a:solidFill>
                <a:srgbClr val="0070C0"/>
              </a:solidFill>
            </a:endParaRPr>
          </a:p>
          <a:p>
            <a:pPr algn="ctr">
              <a:buNone/>
            </a:pPr>
            <a:endParaRPr lang="en-US" altLang="ja-JP" sz="700" b="1" dirty="0">
              <a:solidFill>
                <a:srgbClr val="0070C0"/>
              </a:solidFill>
            </a:endParaRPr>
          </a:p>
          <a:p>
            <a:pPr>
              <a:buNone/>
            </a:pPr>
            <a:r>
              <a:rPr lang="en-US" altLang="ja-JP" sz="1600" b="1" dirty="0">
                <a:solidFill>
                  <a:srgbClr val="7030A0"/>
                </a:solidFill>
              </a:rPr>
              <a:t>1. Google</a:t>
            </a:r>
            <a:r>
              <a:rPr lang="ja-JP" altLang="en-US" sz="1600" b="1" dirty="0">
                <a:solidFill>
                  <a:srgbClr val="7030A0"/>
                </a:solidFill>
              </a:rPr>
              <a:t>レビューと医療機関の患者数回復</a:t>
            </a:r>
            <a:r>
              <a:rPr lang="ja-JP" altLang="en-US" sz="1400" b="1" dirty="0">
                <a:solidFill>
                  <a:srgbClr val="7030A0"/>
                </a:solidFill>
              </a:rPr>
              <a:t>ーーーーーーーーーーーーーーーーーーーーーーーーーーーーーーーーーーーーーーーー</a:t>
            </a:r>
          </a:p>
          <a:p>
            <a:pPr>
              <a:buFont typeface="Arial" panose="020B0604020202020204" pitchFamily="34" charset="0"/>
              <a:buChar char="•"/>
            </a:pPr>
            <a:r>
              <a:rPr lang="ja-JP" altLang="en-US" sz="1400" dirty="0"/>
              <a:t>アメリカの医療機関の中で</a:t>
            </a:r>
            <a:r>
              <a:rPr lang="ja-JP" altLang="en-US" sz="1400" b="1" u="sng" dirty="0">
                <a:solidFill>
                  <a:srgbClr val="002060"/>
                </a:solidFill>
              </a:rPr>
              <a:t>口コミ評価が上がることで患者数が最大で</a:t>
            </a:r>
            <a:r>
              <a:rPr lang="en-US" altLang="ja-JP" sz="1400" b="1" u="sng" dirty="0">
                <a:solidFill>
                  <a:srgbClr val="002060"/>
                </a:solidFill>
              </a:rPr>
              <a:t>10-15%</a:t>
            </a:r>
            <a:r>
              <a:rPr lang="ja-JP" altLang="en-US" sz="1400" b="1" u="sng" dirty="0">
                <a:solidFill>
                  <a:srgbClr val="002060"/>
                </a:solidFill>
              </a:rPr>
              <a:t>増加</a:t>
            </a:r>
            <a:r>
              <a:rPr lang="ja-JP" altLang="en-US" sz="1400" dirty="0"/>
              <a:t>する傾向が見られると報告。</a:t>
            </a:r>
            <a:endParaRPr lang="en-US" altLang="ja-JP" sz="1400" dirty="0"/>
          </a:p>
          <a:p>
            <a:pPr>
              <a:buFont typeface="Arial" panose="020B0604020202020204" pitchFamily="34" charset="0"/>
              <a:buChar char="•"/>
            </a:pPr>
            <a:r>
              <a:rPr lang="ja-JP" altLang="en-US" sz="1200" b="1" dirty="0">
                <a:solidFill>
                  <a:srgbClr val="002060"/>
                </a:solidFill>
              </a:rPr>
              <a:t>事例</a:t>
            </a:r>
            <a:r>
              <a:rPr lang="en-US" altLang="ja-JP" sz="1200" dirty="0">
                <a:solidFill>
                  <a:srgbClr val="002060"/>
                </a:solidFill>
              </a:rPr>
              <a:t>: </a:t>
            </a:r>
            <a:r>
              <a:rPr lang="ja-JP" altLang="en-US" sz="1200" dirty="0">
                <a:solidFill>
                  <a:srgbClr val="002060"/>
                </a:solidFill>
              </a:rPr>
              <a:t>一部の歯科医院や小規模な診療所では、</a:t>
            </a:r>
            <a:r>
              <a:rPr lang="en-US" altLang="ja-JP" sz="1200" dirty="0">
                <a:solidFill>
                  <a:srgbClr val="002060"/>
                </a:solidFill>
              </a:rPr>
              <a:t>Google</a:t>
            </a:r>
            <a:r>
              <a:rPr lang="ja-JP" altLang="en-US" sz="1200" dirty="0">
                <a:solidFill>
                  <a:srgbClr val="002060"/>
                </a:solidFill>
              </a:rPr>
              <a:t>レビューの評価が低い状態から改善されると、患者数や新規患者の数が急増するケースが多いです。ある歯科医院では、</a:t>
            </a:r>
            <a:r>
              <a:rPr lang="en-US" altLang="ja-JP" sz="1600" b="1" dirty="0">
                <a:solidFill>
                  <a:schemeClr val="accent6">
                    <a:lumMod val="75000"/>
                  </a:schemeClr>
                </a:solidFill>
              </a:rPr>
              <a:t>1</a:t>
            </a:r>
            <a:r>
              <a:rPr lang="ja-JP" altLang="en-US" sz="1600" b="1" dirty="0">
                <a:solidFill>
                  <a:schemeClr val="accent6">
                    <a:lumMod val="75000"/>
                  </a:schemeClr>
                </a:solidFill>
              </a:rPr>
              <a:t>年間で口コミ評価が★</a:t>
            </a:r>
            <a:r>
              <a:rPr lang="en-US" altLang="ja-JP" sz="1600" b="1" dirty="0">
                <a:solidFill>
                  <a:schemeClr val="accent6">
                    <a:lumMod val="75000"/>
                  </a:schemeClr>
                </a:solidFill>
              </a:rPr>
              <a:t>3.5</a:t>
            </a:r>
            <a:r>
              <a:rPr lang="ja-JP" altLang="en-US" sz="1600" b="1" dirty="0">
                <a:solidFill>
                  <a:schemeClr val="accent6">
                    <a:lumMod val="75000"/>
                  </a:schemeClr>
                </a:solidFill>
              </a:rPr>
              <a:t>から★</a:t>
            </a:r>
            <a:r>
              <a:rPr lang="en-US" altLang="ja-JP" sz="1600" b="1" dirty="0">
                <a:solidFill>
                  <a:schemeClr val="accent6">
                    <a:lumMod val="75000"/>
                  </a:schemeClr>
                </a:solidFill>
              </a:rPr>
              <a:t>4.5</a:t>
            </a:r>
            <a:r>
              <a:rPr lang="ja-JP" altLang="en-US" sz="1600" b="1" dirty="0">
                <a:solidFill>
                  <a:schemeClr val="accent6">
                    <a:lumMod val="75000"/>
                  </a:schemeClr>
                </a:solidFill>
              </a:rPr>
              <a:t>に改善され、患者数が前年の</a:t>
            </a:r>
            <a:r>
              <a:rPr lang="en-US" altLang="ja-JP" sz="1600" b="1" dirty="0">
                <a:solidFill>
                  <a:schemeClr val="accent6">
                    <a:lumMod val="75000"/>
                  </a:schemeClr>
                </a:solidFill>
              </a:rPr>
              <a:t>30%</a:t>
            </a:r>
            <a:r>
              <a:rPr lang="ja-JP" altLang="en-US" sz="1600" b="1" dirty="0">
                <a:solidFill>
                  <a:schemeClr val="accent6">
                    <a:lumMod val="75000"/>
                  </a:schemeClr>
                </a:solidFill>
              </a:rPr>
              <a:t>増加</a:t>
            </a:r>
            <a:r>
              <a:rPr lang="ja-JP" altLang="en-US" sz="1200" dirty="0">
                <a:solidFill>
                  <a:srgbClr val="002060"/>
                </a:solidFill>
              </a:rPr>
              <a:t>したという報告があります。</a:t>
            </a:r>
          </a:p>
          <a:p>
            <a:pPr>
              <a:buNone/>
            </a:pPr>
            <a:r>
              <a:rPr lang="en-US" altLang="ja-JP" sz="1600" b="1" dirty="0">
                <a:solidFill>
                  <a:srgbClr val="7030A0"/>
                </a:solidFill>
              </a:rPr>
              <a:t>2. </a:t>
            </a:r>
            <a:r>
              <a:rPr lang="ja-JP" altLang="en-US" sz="1600" b="1" dirty="0">
                <a:solidFill>
                  <a:srgbClr val="7030A0"/>
                </a:solidFill>
              </a:rPr>
              <a:t>口コミによる収益の向上</a:t>
            </a:r>
            <a:r>
              <a:rPr lang="ja-JP" altLang="en-US" sz="1400" b="1" dirty="0">
                <a:solidFill>
                  <a:srgbClr val="7030A0"/>
                </a:solidFill>
              </a:rPr>
              <a:t>ーーーーーーーーーーーーーーーーーーーーーーーーーーーーーーーーーーーーーーーーーーーーーーーー</a:t>
            </a:r>
          </a:p>
          <a:p>
            <a:pPr>
              <a:buFont typeface="Arial" panose="020B0604020202020204" pitchFamily="34" charset="0"/>
              <a:buChar char="•"/>
            </a:pPr>
            <a:r>
              <a:rPr lang="en-US" altLang="ja-JP" sz="1400" dirty="0"/>
              <a:t>Yelp</a:t>
            </a:r>
            <a:r>
              <a:rPr lang="ja-JP" altLang="en-US" sz="1400" dirty="0"/>
              <a:t>のレビューは、特にアメリカのレストラン業界でよく知られていますが、医療機関でも収益向上に寄与しています。具体的には、</a:t>
            </a:r>
            <a:r>
              <a:rPr lang="ja-JP" altLang="en-US" sz="1400" b="1" dirty="0">
                <a:solidFill>
                  <a:srgbClr val="002060"/>
                </a:solidFill>
              </a:rPr>
              <a:t>口コミ評価が</a:t>
            </a:r>
            <a:r>
              <a:rPr lang="en-US" altLang="ja-JP" sz="1400" b="1" dirty="0">
                <a:solidFill>
                  <a:srgbClr val="002060"/>
                </a:solidFill>
              </a:rPr>
              <a:t>1</a:t>
            </a:r>
            <a:r>
              <a:rPr lang="ja-JP" altLang="en-US" sz="1400" b="1" dirty="0">
                <a:solidFill>
                  <a:srgbClr val="002060"/>
                </a:solidFill>
              </a:rPr>
              <a:t>スター向上することで、年間の収益が最大で</a:t>
            </a:r>
            <a:r>
              <a:rPr lang="en-US" altLang="ja-JP" sz="1400" b="1" dirty="0">
                <a:solidFill>
                  <a:srgbClr val="002060"/>
                </a:solidFill>
              </a:rPr>
              <a:t>5-9%</a:t>
            </a:r>
            <a:r>
              <a:rPr lang="ja-JP" altLang="en-US" sz="1400" b="1" dirty="0">
                <a:solidFill>
                  <a:srgbClr val="002060"/>
                </a:solidFill>
              </a:rPr>
              <a:t>増加する</a:t>
            </a:r>
            <a:r>
              <a:rPr lang="ja-JP" altLang="en-US" sz="1400" dirty="0"/>
              <a:t>という研究結果があります。</a:t>
            </a:r>
          </a:p>
          <a:p>
            <a:pPr>
              <a:buFont typeface="Arial" panose="020B0604020202020204" pitchFamily="34" charset="0"/>
              <a:buChar char="•"/>
            </a:pPr>
            <a:r>
              <a:rPr lang="ja-JP" altLang="en-US" sz="1200" b="1" dirty="0">
                <a:solidFill>
                  <a:srgbClr val="002060"/>
                </a:solidFill>
              </a:rPr>
              <a:t>事例</a:t>
            </a:r>
            <a:r>
              <a:rPr lang="en-US" altLang="ja-JP" sz="1200" dirty="0">
                <a:solidFill>
                  <a:srgbClr val="002060"/>
                </a:solidFill>
              </a:rPr>
              <a:t>: </a:t>
            </a:r>
            <a:r>
              <a:rPr lang="ja-JP" altLang="en-US" sz="1200" dirty="0">
                <a:solidFill>
                  <a:srgbClr val="002060"/>
                </a:solidFill>
              </a:rPr>
              <a:t>カリフォルニアの美容外科➡</a:t>
            </a:r>
            <a:r>
              <a:rPr lang="en-US" altLang="ja-JP" sz="1400" dirty="0">
                <a:solidFill>
                  <a:schemeClr val="accent6">
                    <a:lumMod val="75000"/>
                  </a:schemeClr>
                </a:solidFill>
              </a:rPr>
              <a:t>『</a:t>
            </a:r>
            <a:r>
              <a:rPr lang="en-US" altLang="ja-JP" sz="1600" b="1" u="sng" dirty="0">
                <a:solidFill>
                  <a:schemeClr val="accent6">
                    <a:lumMod val="75000"/>
                  </a:schemeClr>
                </a:solidFill>
              </a:rPr>
              <a:t>Google</a:t>
            </a:r>
            <a:r>
              <a:rPr lang="ja-JP" altLang="en-US" sz="1600" b="1" u="sng" dirty="0">
                <a:solidFill>
                  <a:schemeClr val="accent6">
                    <a:lumMod val="75000"/>
                  </a:schemeClr>
                </a:solidFill>
              </a:rPr>
              <a:t>レビューの評価を改善したことにより、広告費を削減しながらも新規患者数を倍増</a:t>
            </a:r>
            <a:r>
              <a:rPr lang="en-US" altLang="ja-JP" sz="1600" b="1" dirty="0">
                <a:solidFill>
                  <a:schemeClr val="accent6">
                    <a:lumMod val="75000"/>
                  </a:schemeClr>
                </a:solidFill>
              </a:rPr>
              <a:t>』</a:t>
            </a:r>
            <a:r>
              <a:rPr lang="ja-JP" altLang="en-US" sz="1200" dirty="0">
                <a:solidFill>
                  <a:srgbClr val="002060"/>
                </a:solidFill>
              </a:rPr>
              <a:t>させることに成功したという事例があります。特に、患者が診療機関を選ぶ際に</a:t>
            </a:r>
            <a:r>
              <a:rPr lang="ja-JP" altLang="en-US" sz="1200" b="1" dirty="0">
                <a:solidFill>
                  <a:srgbClr val="002060"/>
                </a:solidFill>
              </a:rPr>
              <a:t>口コミ評価が決定的な要因</a:t>
            </a:r>
            <a:r>
              <a:rPr lang="ja-JP" altLang="en-US" sz="1200" dirty="0">
                <a:solidFill>
                  <a:srgbClr val="002060"/>
                </a:solidFill>
              </a:rPr>
              <a:t>になるため、口コミ管理は経営戦略に欠かせない要素とされています。</a:t>
            </a:r>
          </a:p>
          <a:p>
            <a:pPr>
              <a:buNone/>
            </a:pPr>
            <a:r>
              <a:rPr lang="en-US" altLang="ja-JP" sz="1600" b="1" dirty="0">
                <a:solidFill>
                  <a:srgbClr val="7030A0"/>
                </a:solidFill>
              </a:rPr>
              <a:t>3. </a:t>
            </a:r>
            <a:r>
              <a:rPr lang="ja-JP" altLang="en-US" sz="1600" b="1" dirty="0">
                <a:solidFill>
                  <a:srgbClr val="7030A0"/>
                </a:solidFill>
              </a:rPr>
              <a:t>オンラインレビュー管理と患者のリピート率向上</a:t>
            </a:r>
            <a:r>
              <a:rPr lang="ja-JP" altLang="en-US" sz="1400" b="1" dirty="0">
                <a:solidFill>
                  <a:srgbClr val="7030A0"/>
                </a:solidFill>
              </a:rPr>
              <a:t>ーーーーーーーーーーーーーーーーーーーーーーーーーーーーーーーーーーー</a:t>
            </a:r>
          </a:p>
          <a:p>
            <a:pPr>
              <a:buFont typeface="Arial" panose="020B0604020202020204" pitchFamily="34" charset="0"/>
              <a:buChar char="•"/>
            </a:pPr>
            <a:r>
              <a:rPr lang="ja-JP" altLang="en-US" sz="1200" b="1" dirty="0">
                <a:solidFill>
                  <a:srgbClr val="002060"/>
                </a:solidFill>
              </a:rPr>
              <a:t>事例</a:t>
            </a:r>
            <a:r>
              <a:rPr lang="en-US" altLang="ja-JP" sz="1200" dirty="0">
                <a:solidFill>
                  <a:srgbClr val="002060"/>
                </a:solidFill>
              </a:rPr>
              <a:t>: </a:t>
            </a:r>
            <a:r>
              <a:rPr lang="ja-JP" altLang="en-US" sz="1200" dirty="0">
                <a:solidFill>
                  <a:srgbClr val="002060"/>
                </a:solidFill>
              </a:rPr>
              <a:t>一部のクリニックでは、</a:t>
            </a:r>
            <a:r>
              <a:rPr lang="ja-JP" altLang="en-US" sz="1200" b="1" u="sng" dirty="0">
                <a:solidFill>
                  <a:schemeClr val="accent6">
                    <a:lumMod val="75000"/>
                  </a:schemeClr>
                </a:solidFill>
              </a:rPr>
              <a:t>患者からのフィードバックを受けて改善点を反映させた結果、リピーターの数が</a:t>
            </a:r>
            <a:r>
              <a:rPr lang="en-US" altLang="ja-JP" sz="1200" b="1" u="sng" dirty="0">
                <a:solidFill>
                  <a:schemeClr val="accent6">
                    <a:lumMod val="75000"/>
                  </a:schemeClr>
                </a:solidFill>
              </a:rPr>
              <a:t>40%</a:t>
            </a:r>
            <a:r>
              <a:rPr lang="ja-JP" altLang="en-US" sz="1200" b="1" u="sng" dirty="0">
                <a:solidFill>
                  <a:schemeClr val="accent6">
                    <a:lumMod val="75000"/>
                  </a:schemeClr>
                </a:solidFill>
              </a:rPr>
              <a:t>増加</a:t>
            </a:r>
            <a:r>
              <a:rPr lang="ja-JP" altLang="en-US" sz="1200" dirty="0">
                <a:solidFill>
                  <a:srgbClr val="002060"/>
                </a:solidFill>
              </a:rPr>
              <a:t>し、診療報酬も安定したというケースも報告があります。　　　　　　　　　　　　　　　　　　　　　　　　　　　　　　　</a:t>
            </a:r>
            <a:r>
              <a:rPr lang="en-US" altLang="ja-JP" sz="1400" b="1" dirty="0">
                <a:solidFill>
                  <a:schemeClr val="accent6">
                    <a:lumMod val="75000"/>
                  </a:schemeClr>
                </a:solidFill>
              </a:rPr>
              <a:t>『</a:t>
            </a:r>
            <a:r>
              <a:rPr lang="ja-JP" altLang="en-US" sz="1400" b="1" u="sng" dirty="0">
                <a:solidFill>
                  <a:schemeClr val="accent6">
                    <a:lumMod val="75000"/>
                  </a:schemeClr>
                </a:solidFill>
              </a:rPr>
              <a:t>クレームは患者からのギフト</a:t>
            </a:r>
            <a:r>
              <a:rPr lang="en-US" altLang="ja-JP" sz="1400" b="1" dirty="0">
                <a:solidFill>
                  <a:schemeClr val="accent6">
                    <a:lumMod val="75000"/>
                  </a:schemeClr>
                </a:solidFill>
              </a:rPr>
              <a:t>』</a:t>
            </a:r>
            <a:r>
              <a:rPr lang="ja-JP" altLang="en-US" sz="1400" b="1" dirty="0">
                <a:solidFill>
                  <a:schemeClr val="accent6">
                    <a:lumMod val="75000"/>
                  </a:schemeClr>
                </a:solidFill>
              </a:rPr>
              <a:t>である証</a:t>
            </a:r>
            <a:endParaRPr lang="en-US" altLang="ja-JP" sz="1400" b="1" dirty="0">
              <a:solidFill>
                <a:schemeClr val="accent6">
                  <a:lumMod val="75000"/>
                </a:schemeClr>
              </a:solidFill>
            </a:endParaRPr>
          </a:p>
          <a:p>
            <a:r>
              <a:rPr lang="en-US" altLang="ja-JP" sz="1600" b="1" dirty="0">
                <a:solidFill>
                  <a:srgbClr val="7030A0"/>
                </a:solidFill>
              </a:rPr>
              <a:t>4. </a:t>
            </a:r>
            <a:r>
              <a:rPr lang="ja-JP" altLang="en-US" sz="1600" b="1" dirty="0">
                <a:solidFill>
                  <a:srgbClr val="7030A0"/>
                </a:solidFill>
              </a:rPr>
              <a:t>医療機関の評判管理サービス</a:t>
            </a:r>
            <a:r>
              <a:rPr lang="ja-JP" altLang="en-US" sz="1400" b="1" dirty="0">
                <a:solidFill>
                  <a:srgbClr val="7030A0"/>
                </a:solidFill>
              </a:rPr>
              <a:t>ーーーーーーーーーーーーーーーーーーーーーーーーーーーーーーーーーーーーーーーーーーーーーー</a:t>
            </a:r>
          </a:p>
          <a:p>
            <a:pPr>
              <a:buFont typeface="Arial" panose="020B0604020202020204" pitchFamily="34" charset="0"/>
              <a:buChar char="•"/>
            </a:pPr>
            <a:r>
              <a:rPr lang="ja-JP" altLang="en-US" sz="1400" b="1" dirty="0"/>
              <a:t>アメリカの多くの医療機関は、口コミ評価を管理するための専門サービス</a:t>
            </a:r>
            <a:r>
              <a:rPr lang="ja-JP" altLang="en-US" sz="1400" dirty="0"/>
              <a:t>を利用しています。これにより、ネガティブな評価に迅速に対応することで、口コミが経営に与える悪影響を最小限に抑えています。</a:t>
            </a:r>
          </a:p>
          <a:p>
            <a:pPr>
              <a:buFont typeface="Arial" panose="020B0604020202020204" pitchFamily="34" charset="0"/>
              <a:buChar char="•"/>
            </a:pPr>
            <a:r>
              <a:rPr lang="ja-JP" altLang="en-US" sz="1200" b="1" dirty="0">
                <a:solidFill>
                  <a:srgbClr val="002060"/>
                </a:solidFill>
              </a:rPr>
              <a:t>事例</a:t>
            </a:r>
            <a:r>
              <a:rPr lang="en-US" altLang="ja-JP" sz="1200" dirty="0">
                <a:solidFill>
                  <a:srgbClr val="002060"/>
                </a:solidFill>
              </a:rPr>
              <a:t>: </a:t>
            </a:r>
            <a:r>
              <a:rPr lang="ja-JP" altLang="en-US" sz="1200" dirty="0">
                <a:solidFill>
                  <a:srgbClr val="002060"/>
                </a:solidFill>
              </a:rPr>
              <a:t>あるクリニックでは、</a:t>
            </a:r>
            <a:r>
              <a:rPr lang="ja-JP" altLang="en-US" sz="1400" b="1" dirty="0">
                <a:solidFill>
                  <a:schemeClr val="accent6">
                    <a:lumMod val="75000"/>
                  </a:schemeClr>
                </a:solidFill>
              </a:rPr>
              <a:t>口コミリスク管理サービスを導入後、評価が平均で</a:t>
            </a:r>
            <a:r>
              <a:rPr lang="en-US" altLang="ja-JP" sz="1400" b="1" dirty="0">
                <a:solidFill>
                  <a:schemeClr val="accent6">
                    <a:lumMod val="75000"/>
                  </a:schemeClr>
                </a:solidFill>
              </a:rPr>
              <a:t>1.5</a:t>
            </a:r>
            <a:r>
              <a:rPr lang="ja-JP" altLang="en-US" sz="1400" b="1" dirty="0">
                <a:solidFill>
                  <a:schemeClr val="accent6">
                    <a:lumMod val="75000"/>
                  </a:schemeClr>
                </a:solidFill>
              </a:rPr>
              <a:t>スター改善され、患者数が</a:t>
            </a:r>
            <a:r>
              <a:rPr lang="en-US" altLang="ja-JP" sz="1400" b="1" dirty="0">
                <a:solidFill>
                  <a:schemeClr val="accent6">
                    <a:lumMod val="75000"/>
                  </a:schemeClr>
                </a:solidFill>
              </a:rPr>
              <a:t>20%</a:t>
            </a:r>
            <a:r>
              <a:rPr lang="ja-JP" altLang="en-US" sz="1400" b="1" dirty="0">
                <a:solidFill>
                  <a:schemeClr val="accent6">
                    <a:lumMod val="75000"/>
                  </a:schemeClr>
                </a:solidFill>
              </a:rPr>
              <a:t>増加</a:t>
            </a:r>
            <a:r>
              <a:rPr lang="ja-JP" altLang="en-US" sz="1200" dirty="0">
                <a:solidFill>
                  <a:srgbClr val="002060"/>
                </a:solidFill>
              </a:rPr>
              <a:t>したというデータも報告されています。</a:t>
            </a:r>
          </a:p>
          <a:p>
            <a:pPr>
              <a:buNone/>
            </a:pPr>
            <a:r>
              <a:rPr lang="en-US" altLang="ja-JP" sz="1600" b="1" dirty="0">
                <a:solidFill>
                  <a:srgbClr val="7030A0"/>
                </a:solidFill>
              </a:rPr>
              <a:t>5.</a:t>
            </a:r>
            <a:r>
              <a:rPr lang="ja-JP" altLang="en-US" sz="1600" b="1" dirty="0">
                <a:solidFill>
                  <a:srgbClr val="7030A0"/>
                </a:solidFill>
              </a:rPr>
              <a:t>まとめ</a:t>
            </a:r>
            <a:r>
              <a:rPr lang="ja-JP" altLang="en-US" sz="1400" b="1" dirty="0">
                <a:solidFill>
                  <a:srgbClr val="7030A0"/>
                </a:solidFill>
              </a:rPr>
              <a:t>ーーーーーーーーーーーーーーーーーーーーーーーーーーーーーーーーーーーーーーーーーーーーーーーーーーーーーーーーー</a:t>
            </a:r>
          </a:p>
          <a:p>
            <a:pPr>
              <a:buNone/>
            </a:pPr>
            <a:r>
              <a:rPr lang="ja-JP" altLang="en-US" sz="1200" dirty="0"/>
              <a:t>口コミ評価の回復事例は、医療機関の収益に対して顕著な影響を与えることを示しています。特に、</a:t>
            </a:r>
            <a:r>
              <a:rPr lang="ja-JP" altLang="en-US" sz="1400" b="1" dirty="0">
                <a:solidFill>
                  <a:schemeClr val="accent6">
                    <a:lumMod val="75000"/>
                  </a:schemeClr>
                </a:solidFill>
              </a:rPr>
              <a:t>評価が</a:t>
            </a:r>
            <a:r>
              <a:rPr lang="en-US" altLang="ja-JP" sz="1400" b="1" dirty="0">
                <a:solidFill>
                  <a:schemeClr val="accent6">
                    <a:lumMod val="75000"/>
                  </a:schemeClr>
                </a:solidFill>
              </a:rPr>
              <a:t>1</a:t>
            </a:r>
            <a:r>
              <a:rPr lang="ja-JP" altLang="en-US" sz="1400" b="1" dirty="0">
                <a:solidFill>
                  <a:schemeClr val="accent6">
                    <a:lumMod val="75000"/>
                  </a:schemeClr>
                </a:solidFill>
              </a:rPr>
              <a:t>スター改善されると、患者数が</a:t>
            </a:r>
            <a:r>
              <a:rPr lang="en-US" altLang="ja-JP" sz="1400" b="1" dirty="0">
                <a:solidFill>
                  <a:schemeClr val="accent6">
                    <a:lumMod val="75000"/>
                  </a:schemeClr>
                </a:solidFill>
              </a:rPr>
              <a:t>10-15%</a:t>
            </a:r>
            <a:r>
              <a:rPr lang="ja-JP" altLang="en-US" sz="1400" b="1" dirty="0">
                <a:solidFill>
                  <a:schemeClr val="accent6">
                    <a:lumMod val="75000"/>
                  </a:schemeClr>
                </a:solidFill>
              </a:rPr>
              <a:t>増加</a:t>
            </a:r>
            <a:r>
              <a:rPr lang="ja-JP" altLang="en-US" sz="1200" dirty="0"/>
              <a:t>するというデータがあり、これは日本の医療機関にも十分に適用可能な戦略となります。</a:t>
            </a:r>
            <a:r>
              <a:rPr lang="ja-JP" altLang="en-US" sz="1200" b="1" dirty="0">
                <a:solidFill>
                  <a:schemeClr val="accent6">
                    <a:lumMod val="75000"/>
                  </a:schemeClr>
                </a:solidFill>
              </a:rPr>
              <a:t>低評価を付けさせない仕組み構築</a:t>
            </a:r>
            <a:r>
              <a:rPr lang="ja-JP" altLang="en-US" sz="1200" dirty="0"/>
              <a:t>と、こうした事例を参考に</a:t>
            </a:r>
            <a:r>
              <a:rPr lang="ja-JP" altLang="en-US" sz="1200" b="1" dirty="0">
                <a:solidFill>
                  <a:srgbClr val="002060"/>
                </a:solidFill>
              </a:rPr>
              <a:t>口コミリスク対策を導入</a:t>
            </a:r>
            <a:r>
              <a:rPr lang="ja-JP" altLang="en-US" sz="1200" dirty="0"/>
              <a:t>することで、</a:t>
            </a:r>
            <a:r>
              <a:rPr lang="ja-JP" altLang="en-US" sz="1200" b="1" dirty="0">
                <a:solidFill>
                  <a:srgbClr val="002060"/>
                </a:solidFill>
              </a:rPr>
              <a:t>開業医の経営にも確かな効果が期待できる</a:t>
            </a:r>
            <a:r>
              <a:rPr lang="ja-JP" altLang="en-US" sz="1200" dirty="0"/>
              <a:t>と言えます。</a:t>
            </a:r>
            <a:endParaRPr lang="en-US" altLang="ja-JP" sz="1200" dirty="0"/>
          </a:p>
          <a:p>
            <a:pPr>
              <a:buNone/>
            </a:pPr>
            <a:endParaRPr lang="en-US" altLang="ja-JP" sz="700" dirty="0"/>
          </a:p>
          <a:p>
            <a:pPr algn="ctr">
              <a:buNone/>
            </a:pPr>
            <a:r>
              <a:rPr lang="ja-JP" altLang="en-US" sz="2400" b="1" dirty="0">
                <a:solidFill>
                  <a:schemeClr val="accent6">
                    <a:lumMod val="75000"/>
                  </a:schemeClr>
                </a:solidFill>
              </a:rPr>
              <a:t>「患者は“</a:t>
            </a:r>
            <a:r>
              <a:rPr lang="en-US" altLang="ja-JP" sz="2400" b="1" dirty="0">
                <a:solidFill>
                  <a:schemeClr val="accent6">
                    <a:lumMod val="75000"/>
                  </a:schemeClr>
                </a:solidFill>
              </a:rPr>
              <a:t>Google</a:t>
            </a:r>
            <a:r>
              <a:rPr lang="ja-JP" altLang="en-US" sz="2400" b="1" dirty="0">
                <a:solidFill>
                  <a:schemeClr val="accent6">
                    <a:lumMod val="75000"/>
                  </a:schemeClr>
                </a:solidFill>
              </a:rPr>
              <a:t>レビュー”を重視している」</a:t>
            </a:r>
            <a:endParaRPr lang="en-US" altLang="ja-JP" sz="2400" b="1" dirty="0">
              <a:solidFill>
                <a:schemeClr val="accent6">
                  <a:lumMod val="75000"/>
                </a:schemeClr>
              </a:solidFill>
            </a:endParaRPr>
          </a:p>
          <a:p>
            <a:pPr>
              <a:buNone/>
            </a:pPr>
            <a:endParaRPr lang="en-US" altLang="ja-JP" sz="1200" dirty="0"/>
          </a:p>
          <a:p>
            <a:pPr algn="r">
              <a:buNone/>
            </a:pPr>
            <a:r>
              <a:rPr lang="en-US" altLang="ja-JP" sz="1200" dirty="0"/>
              <a:t>Womply</a:t>
            </a:r>
            <a:r>
              <a:rPr lang="ja-JP" altLang="en-US" sz="1200" dirty="0"/>
              <a:t>の調査結果引用</a:t>
            </a:r>
          </a:p>
        </p:txBody>
      </p:sp>
      <p:pic>
        <p:nvPicPr>
          <p:cNvPr id="3" name="Picture 4" descr="画像が生成されました">
            <a:extLst>
              <a:ext uri="{FF2B5EF4-FFF2-40B4-BE49-F238E27FC236}">
                <a16:creationId xmlns:a16="http://schemas.microsoft.com/office/drawing/2014/main" id="{AC0E06C4-767B-5543-E07A-6C79634AA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2E820F42-C9FD-6029-0890-DCD76FF410EB}"/>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l="12577" t="32980" r="12575" b="32788"/>
          <a:stretch>
            <a:fillRect/>
          </a:stretch>
        </p:blipFill>
        <p:spPr>
          <a:xfrm>
            <a:off x="1599133" y="201525"/>
            <a:ext cx="1439631" cy="4938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6" name="矢印: 上向き折線 5">
            <a:extLst>
              <a:ext uri="{FF2B5EF4-FFF2-40B4-BE49-F238E27FC236}">
                <a16:creationId xmlns:a16="http://schemas.microsoft.com/office/drawing/2014/main" id="{43DEB50E-557E-EAB7-DF51-675E858E9491}"/>
              </a:ext>
            </a:extLst>
          </p:cNvPr>
          <p:cNvSpPr/>
          <p:nvPr/>
        </p:nvSpPr>
        <p:spPr>
          <a:xfrm rot="5400000">
            <a:off x="6401879" y="3603184"/>
            <a:ext cx="157862" cy="571500"/>
          </a:xfrm>
          <a:prstGeom prst="bentUpArrow">
            <a:avLst>
              <a:gd name="adj1" fmla="val 25001"/>
              <a:gd name="adj2" fmla="val 25000"/>
              <a:gd name="adj3" fmla="val 5000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a:solidFill>
                  <a:sysClr val="windowText" lastClr="000000"/>
                </a:solidFill>
              </a:ln>
              <a:solidFill>
                <a:schemeClr val="accent6">
                  <a:lumMod val="75000"/>
                </a:schemeClr>
              </a:solidFill>
            </a:endParaRPr>
          </a:p>
        </p:txBody>
      </p:sp>
    </p:spTree>
    <p:extLst>
      <p:ext uri="{BB962C8B-B14F-4D97-AF65-F5344CB8AC3E}">
        <p14:creationId xmlns:p14="http://schemas.microsoft.com/office/powerpoint/2010/main" val="118515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BE7B217A-858D-A229-41A0-0E36143F502F}"/>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4" name="テキスト ボックス 3">
            <a:extLst>
              <a:ext uri="{FF2B5EF4-FFF2-40B4-BE49-F238E27FC236}">
                <a16:creationId xmlns:a16="http://schemas.microsoft.com/office/drawing/2014/main" id="{2C3FCD93-40FC-8050-4952-010DEB15B30A}"/>
              </a:ext>
            </a:extLst>
          </p:cNvPr>
          <p:cNvSpPr txBox="1"/>
          <p:nvPr/>
        </p:nvSpPr>
        <p:spPr>
          <a:xfrm>
            <a:off x="1133331" y="2570380"/>
            <a:ext cx="9928860" cy="2500685"/>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p:spPr>
        <p:txBody>
          <a:bodyPr wrap="square">
            <a:spAutoFit/>
          </a:bodyPr>
          <a:lstStyle/>
          <a:p>
            <a:pPr algn="ctr"/>
            <a:r>
              <a:rPr lang="ja-JP" altLang="en-US" b="1" dirty="0">
                <a:ln/>
                <a:solidFill>
                  <a:schemeClr val="accent6">
                    <a:lumMod val="75000"/>
                  </a:schemeClr>
                </a:solidFill>
                <a:latin typeface="游ゴシック" panose="020B0400000000000000" pitchFamily="50" charset="-128"/>
                <a:ea typeface="游ゴシック" panose="020B0400000000000000" pitchFamily="50" charset="-128"/>
              </a:rPr>
              <a:t>ー　クレームゼロ・離職率ゼロ・患者満足度</a:t>
            </a:r>
            <a:r>
              <a:rPr lang="en-US" altLang="ja-JP" b="1" dirty="0">
                <a:ln/>
                <a:solidFill>
                  <a:schemeClr val="accent6">
                    <a:lumMod val="75000"/>
                  </a:schemeClr>
                </a:solidFill>
                <a:latin typeface="游ゴシック" panose="020B0400000000000000" pitchFamily="50" charset="-128"/>
                <a:ea typeface="游ゴシック" panose="020B0400000000000000" pitchFamily="50" charset="-128"/>
              </a:rPr>
              <a:t>200%</a:t>
            </a:r>
            <a:r>
              <a:rPr lang="ja-JP" altLang="en-US" b="1" dirty="0">
                <a:ln/>
                <a:solidFill>
                  <a:schemeClr val="accent6">
                    <a:lumMod val="75000"/>
                  </a:schemeClr>
                </a:solidFill>
                <a:latin typeface="游ゴシック" panose="020B0400000000000000" pitchFamily="50" charset="-128"/>
                <a:ea typeface="游ゴシック" panose="020B0400000000000000" pitchFamily="50" charset="-128"/>
              </a:rPr>
              <a:t>を叶える　ー</a:t>
            </a:r>
            <a:endParaRPr lang="ja-JP" altLang="en-US" sz="2800" b="1" dirty="0">
              <a:ln/>
              <a:solidFill>
                <a:schemeClr val="accent6">
                  <a:lumMod val="75000"/>
                </a:schemeClr>
              </a:solidFill>
            </a:endParaRPr>
          </a:p>
          <a:p>
            <a:pPr algn="ctr"/>
            <a:endParaRPr lang="en-US" altLang="ja-JP" sz="1050" b="1" dirty="0">
              <a:ln/>
              <a:solidFill>
                <a:schemeClr val="accent6">
                  <a:lumMod val="75000"/>
                </a:schemeClr>
              </a:solidFill>
              <a:latin typeface="游ゴシック" panose="020B0400000000000000" pitchFamily="50" charset="-128"/>
              <a:ea typeface="游ゴシック" panose="020B0400000000000000" pitchFamily="50" charset="-128"/>
            </a:endParaRPr>
          </a:p>
          <a:p>
            <a:pPr algn="ctr"/>
            <a:r>
              <a:rPr lang="ja-JP" altLang="en-US" sz="1400" b="1" dirty="0">
                <a:ln/>
                <a:solidFill>
                  <a:schemeClr val="accent6">
                    <a:lumMod val="75000"/>
                  </a:schemeClr>
                </a:solidFill>
                <a:latin typeface="游ゴシック" panose="020B0400000000000000" pitchFamily="50" charset="-128"/>
                <a:ea typeface="游ゴシック" panose="020B0400000000000000" pitchFamily="50" charset="-128"/>
              </a:rPr>
              <a:t>ネガティブレビュー対策</a:t>
            </a:r>
            <a:r>
              <a:rPr lang="en-US" altLang="ja-JP" sz="1400" b="1" dirty="0">
                <a:ln/>
                <a:solidFill>
                  <a:schemeClr val="accent6">
                    <a:lumMod val="75000"/>
                  </a:schemeClr>
                </a:solidFill>
                <a:latin typeface="游ゴシック" panose="020B0400000000000000" pitchFamily="50" charset="-128"/>
                <a:ea typeface="游ゴシック" panose="020B0400000000000000" pitchFamily="50" charset="-128"/>
              </a:rPr>
              <a:t>×</a:t>
            </a:r>
            <a:r>
              <a:rPr lang="ja-JP" altLang="en-US" sz="1400" b="1" dirty="0">
                <a:ln/>
                <a:solidFill>
                  <a:schemeClr val="accent6">
                    <a:lumMod val="75000"/>
                  </a:schemeClr>
                </a:solidFill>
                <a:latin typeface="游ゴシック" panose="020B0400000000000000" pitchFamily="50" charset="-128"/>
                <a:ea typeface="游ゴシック" panose="020B0400000000000000" pitchFamily="50" charset="-128"/>
              </a:rPr>
              <a:t>自由診療率倍増</a:t>
            </a:r>
            <a:r>
              <a:rPr lang="en-US" altLang="ja-JP" sz="1400" b="1" dirty="0">
                <a:ln/>
                <a:solidFill>
                  <a:schemeClr val="accent6">
                    <a:lumMod val="75000"/>
                  </a:schemeClr>
                </a:solidFill>
                <a:latin typeface="游ゴシック" panose="020B0400000000000000" pitchFamily="50" charset="-128"/>
                <a:ea typeface="游ゴシック" panose="020B0400000000000000" pitchFamily="50" charset="-128"/>
              </a:rPr>
              <a:t>×</a:t>
            </a:r>
            <a:r>
              <a:rPr lang="ja-JP" altLang="en-US" sz="1400" b="1" dirty="0">
                <a:ln/>
                <a:solidFill>
                  <a:schemeClr val="accent6">
                    <a:lumMod val="75000"/>
                  </a:schemeClr>
                </a:solidFill>
                <a:latin typeface="游ゴシック" panose="020B0400000000000000" pitchFamily="50" charset="-128"/>
                <a:ea typeface="游ゴシック" panose="020B0400000000000000" pitchFamily="50" charset="-128"/>
              </a:rPr>
              <a:t>スタッフ接遇教育のクリニック経営戦略</a:t>
            </a:r>
            <a:endParaRPr lang="en-US" altLang="ja-JP" sz="1400" b="1" dirty="0">
              <a:ln/>
              <a:solidFill>
                <a:schemeClr val="accent6">
                  <a:lumMod val="75000"/>
                </a:schemeClr>
              </a:solidFill>
              <a:latin typeface="游ゴシック" panose="020B0400000000000000" pitchFamily="50" charset="-128"/>
              <a:ea typeface="游ゴシック" panose="020B0400000000000000" pitchFamily="50" charset="-128"/>
            </a:endParaRPr>
          </a:p>
          <a:p>
            <a:pPr algn="ctr"/>
            <a:endParaRPr lang="en-US" altLang="ja-JP" sz="1000" b="1" dirty="0">
              <a:ln/>
              <a:solidFill>
                <a:srgbClr val="002060"/>
              </a:solidFill>
              <a:latin typeface="游ゴシック" panose="020B0400000000000000" pitchFamily="50" charset="-128"/>
              <a:ea typeface="游ゴシック" panose="020B0400000000000000" pitchFamily="50" charset="-128"/>
            </a:endParaRPr>
          </a:p>
          <a:p>
            <a:pPr algn="ctr"/>
            <a:r>
              <a:rPr lang="ja-JP" altLang="en-US" sz="3200" b="1" dirty="0">
                <a:ln/>
                <a:solidFill>
                  <a:srgbClr val="00B050"/>
                </a:solidFill>
                <a:latin typeface="游ゴシック" panose="020B0400000000000000" pitchFamily="50" charset="-128"/>
                <a:ea typeface="游ゴシック" panose="020B0400000000000000" pitchFamily="50" charset="-128"/>
              </a:rPr>
              <a:t>クリニックのための接遇スクール・プレセミナー</a:t>
            </a:r>
            <a:endParaRPr lang="en-US" altLang="ja-JP" sz="3200" b="1" dirty="0">
              <a:ln/>
              <a:solidFill>
                <a:srgbClr val="00B050"/>
              </a:solidFill>
              <a:latin typeface="游ゴシック" panose="020B0400000000000000" pitchFamily="50" charset="-128"/>
              <a:ea typeface="游ゴシック" panose="020B0400000000000000" pitchFamily="50" charset="-128"/>
            </a:endParaRPr>
          </a:p>
          <a:p>
            <a:pPr algn="ctr"/>
            <a:r>
              <a:rPr lang="ja-JP" altLang="en-US" sz="3200" b="1" dirty="0">
                <a:ln/>
                <a:solidFill>
                  <a:srgbClr val="002060"/>
                </a:solidFill>
                <a:latin typeface="游ゴシック" panose="020B0400000000000000" pitchFamily="50" charset="-128"/>
                <a:ea typeface="游ゴシック" panose="020B0400000000000000" pitchFamily="50" charset="-128"/>
              </a:rPr>
              <a:t>ー</a:t>
            </a:r>
            <a:r>
              <a:rPr lang="en-US" altLang="ja-JP" sz="3200" b="1" dirty="0">
                <a:ln/>
                <a:solidFill>
                  <a:srgbClr val="002060"/>
                </a:solidFill>
                <a:latin typeface="游ゴシック" panose="020B0400000000000000" pitchFamily="50" charset="-128"/>
                <a:ea typeface="游ゴシック" panose="020B0400000000000000" pitchFamily="50" charset="-128"/>
              </a:rPr>
              <a:t>Google</a:t>
            </a:r>
            <a:r>
              <a:rPr lang="ja-JP" altLang="en-US" sz="3200" b="1" dirty="0">
                <a:ln/>
                <a:solidFill>
                  <a:srgbClr val="002060"/>
                </a:solidFill>
                <a:latin typeface="游ゴシック" panose="020B0400000000000000" pitchFamily="50" charset="-128"/>
                <a:ea typeface="游ゴシック" panose="020B0400000000000000" pitchFamily="50" charset="-128"/>
              </a:rPr>
              <a:t>活用術ー</a:t>
            </a:r>
            <a:endParaRPr lang="en-US" altLang="ja-JP" sz="3200" b="1" dirty="0">
              <a:ln/>
              <a:solidFill>
                <a:srgbClr val="002060"/>
              </a:solidFill>
              <a:latin typeface="游ゴシック" panose="020B0400000000000000" pitchFamily="50" charset="-128"/>
              <a:ea typeface="游ゴシック" panose="020B0400000000000000" pitchFamily="50" charset="-128"/>
            </a:endParaRPr>
          </a:p>
          <a:p>
            <a:pPr algn="ctr"/>
            <a:endParaRPr lang="en-US" altLang="ja-JP" sz="400" b="1" dirty="0">
              <a:ln/>
              <a:solidFill>
                <a:srgbClr val="002060"/>
              </a:solidFill>
              <a:latin typeface="游ゴシック" panose="020B0400000000000000" pitchFamily="50" charset="-128"/>
              <a:ea typeface="游ゴシック" panose="020B0400000000000000" pitchFamily="50" charset="-128"/>
            </a:endParaRPr>
          </a:p>
          <a:p>
            <a:pPr algn="ctr"/>
            <a:r>
              <a:rPr lang="en-US" altLang="ja-JP" sz="3600" b="1" dirty="0">
                <a:ln/>
                <a:solidFill>
                  <a:srgbClr val="FFC000"/>
                </a:solidFill>
                <a:latin typeface="游ゴシック" panose="020B0400000000000000" pitchFamily="50" charset="-128"/>
                <a:ea typeface="游ゴシック" panose="020B0400000000000000" pitchFamily="50" charset="-128"/>
              </a:rPr>
              <a:t>《</a:t>
            </a:r>
            <a:r>
              <a:rPr lang="ja-JP" altLang="en-US" sz="3600" b="1" dirty="0">
                <a:ln/>
                <a:solidFill>
                  <a:srgbClr val="FFC000"/>
                </a:solidFill>
                <a:latin typeface="游ゴシック" panose="020B0400000000000000" pitchFamily="50" charset="-128"/>
                <a:ea typeface="游ゴシック" panose="020B0400000000000000" pitchFamily="50" charset="-128"/>
              </a:rPr>
              <a:t>プレセミナー内容一部抜粋</a:t>
            </a:r>
            <a:r>
              <a:rPr lang="en-US" altLang="ja-JP" sz="3600" b="1" dirty="0">
                <a:ln/>
                <a:solidFill>
                  <a:srgbClr val="FFC000"/>
                </a:solidFill>
                <a:latin typeface="游ゴシック" panose="020B0400000000000000" pitchFamily="50" charset="-128"/>
                <a:ea typeface="游ゴシック" panose="020B0400000000000000" pitchFamily="50" charset="-128"/>
              </a:rPr>
              <a:t>》</a:t>
            </a:r>
          </a:p>
        </p:txBody>
      </p:sp>
      <p:pic>
        <p:nvPicPr>
          <p:cNvPr id="3" name="Picture 4" descr="画像が生成されました">
            <a:extLst>
              <a:ext uri="{FF2B5EF4-FFF2-40B4-BE49-F238E27FC236}">
                <a16:creationId xmlns:a16="http://schemas.microsoft.com/office/drawing/2014/main" id="{51DB9761-5DCB-AA98-7535-729EEBADC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752745E9-E950-D904-5FD2-7BA1154CF9EC}"/>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l="12577" t="32980" r="12575" b="32788"/>
          <a:stretch>
            <a:fillRect/>
          </a:stretch>
        </p:blipFill>
        <p:spPr>
          <a:xfrm>
            <a:off x="1599133" y="201525"/>
            <a:ext cx="1439631" cy="4938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7" name="テキスト ボックス 6">
            <a:extLst>
              <a:ext uri="{FF2B5EF4-FFF2-40B4-BE49-F238E27FC236}">
                <a16:creationId xmlns:a16="http://schemas.microsoft.com/office/drawing/2014/main" id="{A4D8588A-9B1A-02BD-4901-0B30EB2BC370}"/>
              </a:ext>
            </a:extLst>
          </p:cNvPr>
          <p:cNvSpPr txBox="1"/>
          <p:nvPr/>
        </p:nvSpPr>
        <p:spPr>
          <a:xfrm>
            <a:off x="0" y="1307077"/>
            <a:ext cx="12192000" cy="400110"/>
          </a:xfrm>
          <a:prstGeom prst="rect">
            <a:avLst/>
          </a:prstGeom>
          <a:solidFill>
            <a:schemeClr val="bg2"/>
          </a:solidFill>
        </p:spPr>
        <p:txBody>
          <a:bodyPr wrap="square" rtlCol="0">
            <a:spAutoFit/>
          </a:bodyPr>
          <a:lstStyle/>
          <a:p>
            <a:pPr algn="ctr"/>
            <a:r>
              <a:rPr kumimoji="1" lang="ja-JP" altLang="en-US" sz="2000" b="1" dirty="0">
                <a:solidFill>
                  <a:srgbClr val="00B050"/>
                </a:solidFill>
              </a:rPr>
              <a:t>ー</a:t>
            </a:r>
            <a:r>
              <a:rPr kumimoji="1" lang="en-US" altLang="ja-JP" sz="2000" b="1" u="sng" dirty="0">
                <a:solidFill>
                  <a:srgbClr val="00B050"/>
                </a:solidFill>
              </a:rPr>
              <a:t>Google</a:t>
            </a:r>
            <a:r>
              <a:rPr kumimoji="1" lang="ja-JP" altLang="en-US" sz="2000" b="1" u="sng" dirty="0">
                <a:solidFill>
                  <a:srgbClr val="00B050"/>
                </a:solidFill>
              </a:rPr>
              <a:t>レビュー活用術</a:t>
            </a:r>
            <a:r>
              <a:rPr kumimoji="1" lang="ja-JP" altLang="en-US" sz="2000" b="1" dirty="0">
                <a:solidFill>
                  <a:srgbClr val="00B050"/>
                </a:solidFill>
              </a:rPr>
              <a:t>は、単に“</a:t>
            </a:r>
            <a:r>
              <a:rPr kumimoji="1" lang="ja-JP" altLang="en-US" sz="2000" b="1" u="sng" dirty="0">
                <a:solidFill>
                  <a:srgbClr val="00B050"/>
                </a:solidFill>
              </a:rPr>
              <a:t>★１対応</a:t>
            </a:r>
            <a:r>
              <a:rPr kumimoji="1" lang="ja-JP" altLang="en-US" sz="2000" b="1" dirty="0">
                <a:solidFill>
                  <a:srgbClr val="00B050"/>
                </a:solidFill>
              </a:rPr>
              <a:t>”だけでなく、</a:t>
            </a:r>
            <a:r>
              <a:rPr kumimoji="1" lang="ja-JP" altLang="en-US" sz="2000" b="1" u="sng" dirty="0">
                <a:solidFill>
                  <a:srgbClr val="00B050"/>
                </a:solidFill>
              </a:rPr>
              <a:t>集患マーケティング戦略</a:t>
            </a:r>
            <a:r>
              <a:rPr kumimoji="1" lang="ja-JP" altLang="en-US" sz="2000" b="1" dirty="0">
                <a:solidFill>
                  <a:srgbClr val="00B050"/>
                </a:solidFill>
              </a:rPr>
              <a:t>でもあるー</a:t>
            </a:r>
          </a:p>
        </p:txBody>
      </p:sp>
    </p:spTree>
    <p:extLst>
      <p:ext uri="{BB962C8B-B14F-4D97-AF65-F5344CB8AC3E}">
        <p14:creationId xmlns:p14="http://schemas.microsoft.com/office/powerpoint/2010/main" val="178117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C6F95BD-3653-06E2-C65D-60544885DD0A}"/>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6" name="テキスト ボックス 5">
            <a:extLst>
              <a:ext uri="{FF2B5EF4-FFF2-40B4-BE49-F238E27FC236}">
                <a16:creationId xmlns:a16="http://schemas.microsoft.com/office/drawing/2014/main" id="{57779CEA-51C0-EC25-7220-B1FF1FB8C032}"/>
              </a:ext>
            </a:extLst>
          </p:cNvPr>
          <p:cNvSpPr txBox="1"/>
          <p:nvPr/>
        </p:nvSpPr>
        <p:spPr>
          <a:xfrm>
            <a:off x="0" y="2659559"/>
            <a:ext cx="12192000" cy="769441"/>
          </a:xfrm>
          <a:prstGeom prst="rect">
            <a:avLst/>
          </a:prstGeom>
          <a:noFill/>
        </p:spPr>
        <p:txBody>
          <a:bodyPr wrap="square">
            <a:spAutoFit/>
          </a:bodyPr>
          <a:lstStyle/>
          <a:p>
            <a:pPr algn="ctr"/>
            <a:r>
              <a:rPr lang="ja-JP" altLang="en-US" sz="4400" b="1" dirty="0">
                <a:solidFill>
                  <a:srgbClr val="C00000"/>
                </a:solidFill>
              </a:rPr>
              <a:t>ー指摘せず褒めましょうー</a:t>
            </a:r>
          </a:p>
        </p:txBody>
      </p:sp>
      <p:sp>
        <p:nvSpPr>
          <p:cNvPr id="7" name="テキスト ボックス 6">
            <a:extLst>
              <a:ext uri="{FF2B5EF4-FFF2-40B4-BE49-F238E27FC236}">
                <a16:creationId xmlns:a16="http://schemas.microsoft.com/office/drawing/2014/main" id="{8BCF8A47-68F6-3EBF-952A-AD4E656ED915}"/>
              </a:ext>
            </a:extLst>
          </p:cNvPr>
          <p:cNvSpPr txBox="1"/>
          <p:nvPr/>
        </p:nvSpPr>
        <p:spPr>
          <a:xfrm>
            <a:off x="1177860" y="719395"/>
            <a:ext cx="9836282" cy="1169551"/>
          </a:xfrm>
          <a:prstGeom prst="rect">
            <a:avLst/>
          </a:prstGeom>
          <a:noFill/>
        </p:spPr>
        <p:txBody>
          <a:bodyPr wrap="none" rtlCol="0">
            <a:spAutoFit/>
          </a:bodyPr>
          <a:lstStyle/>
          <a:p>
            <a:pPr algn="ctr"/>
            <a:r>
              <a:rPr kumimoji="1" lang="ja-JP" altLang="en-US" sz="2800" b="1" dirty="0">
                <a:solidFill>
                  <a:schemeClr val="accent6">
                    <a:lumMod val="75000"/>
                  </a:schemeClr>
                </a:solidFill>
              </a:rPr>
              <a:t>１００％口コミ低評価★１を出さない！</a:t>
            </a:r>
            <a:endParaRPr kumimoji="1" lang="en-US" altLang="ja-JP" sz="2800" b="1" dirty="0">
              <a:solidFill>
                <a:schemeClr val="accent6">
                  <a:lumMod val="75000"/>
                </a:schemeClr>
              </a:solidFill>
            </a:endParaRPr>
          </a:p>
          <a:p>
            <a:pPr algn="ctr"/>
            <a:endParaRPr kumimoji="1" lang="en-US" altLang="ja-JP" sz="1000" b="1" dirty="0">
              <a:solidFill>
                <a:srgbClr val="0070C0"/>
              </a:solidFill>
            </a:endParaRPr>
          </a:p>
          <a:p>
            <a:pPr algn="ctr"/>
            <a:r>
              <a:rPr kumimoji="1" lang="ja-JP" altLang="en-US" sz="3200" b="1" dirty="0">
                <a:solidFill>
                  <a:srgbClr val="0070C0"/>
                </a:solidFill>
              </a:rPr>
              <a:t>高評価★５を生み出すスキル「診察のコツ」</a:t>
            </a:r>
            <a:r>
              <a:rPr kumimoji="1" lang="ja-JP" altLang="en-US" sz="1400" b="1" dirty="0">
                <a:solidFill>
                  <a:srgbClr val="0070C0"/>
                </a:solidFill>
              </a:rPr>
              <a:t>（歯科医</a:t>
            </a:r>
            <a:r>
              <a:rPr kumimoji="1" lang="en-US" altLang="ja-JP" sz="1400" b="1" dirty="0">
                <a:solidFill>
                  <a:srgbClr val="0070C0"/>
                </a:solidFill>
              </a:rPr>
              <a:t>version</a:t>
            </a:r>
            <a:r>
              <a:rPr kumimoji="1" lang="ja-JP" altLang="en-US" sz="1400" b="1" dirty="0">
                <a:solidFill>
                  <a:srgbClr val="0070C0"/>
                </a:solidFill>
              </a:rPr>
              <a:t>）</a:t>
            </a:r>
            <a:endParaRPr kumimoji="1" lang="ja-JP" altLang="en-US" sz="3200" b="1" dirty="0">
              <a:solidFill>
                <a:srgbClr val="0070C0"/>
              </a:solidFill>
            </a:endParaRPr>
          </a:p>
        </p:txBody>
      </p:sp>
      <p:sp>
        <p:nvSpPr>
          <p:cNvPr id="9" name="テキスト ボックス 8">
            <a:extLst>
              <a:ext uri="{FF2B5EF4-FFF2-40B4-BE49-F238E27FC236}">
                <a16:creationId xmlns:a16="http://schemas.microsoft.com/office/drawing/2014/main" id="{B882C4E4-5D06-320D-6E07-64C31147199A}"/>
              </a:ext>
            </a:extLst>
          </p:cNvPr>
          <p:cNvSpPr txBox="1"/>
          <p:nvPr/>
        </p:nvSpPr>
        <p:spPr>
          <a:xfrm>
            <a:off x="0" y="4371955"/>
            <a:ext cx="12192000" cy="523220"/>
          </a:xfrm>
          <a:prstGeom prst="rect">
            <a:avLst/>
          </a:prstGeom>
          <a:solidFill>
            <a:schemeClr val="bg2"/>
          </a:solidFill>
        </p:spPr>
        <p:txBody>
          <a:bodyPr wrap="square">
            <a:spAutoFit/>
          </a:bodyPr>
          <a:lstStyle/>
          <a:p>
            <a:pPr algn="ctr"/>
            <a:r>
              <a:rPr lang="ja-JP" altLang="en-US" sz="2800" b="1" dirty="0"/>
              <a:t>「歯肉退縮（歯ぐきが下がる）」の患者にどのような診察をしますか？</a:t>
            </a:r>
          </a:p>
        </p:txBody>
      </p:sp>
      <p:pic>
        <p:nvPicPr>
          <p:cNvPr id="3" name="Picture 4" descr="画像が生成されました">
            <a:extLst>
              <a:ext uri="{FF2B5EF4-FFF2-40B4-BE49-F238E27FC236}">
                <a16:creationId xmlns:a16="http://schemas.microsoft.com/office/drawing/2014/main" id="{902FD231-C6D1-DF92-499A-245363001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CB679CF1-E26B-614B-5E56-263A227857EA}"/>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l="12577" t="32980" r="12575" b="32788"/>
          <a:stretch>
            <a:fillRect/>
          </a:stretch>
        </p:blipFill>
        <p:spPr>
          <a:xfrm>
            <a:off x="1599133" y="201525"/>
            <a:ext cx="1439631" cy="4938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4057485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BA07D46B-B6E1-6DD8-ED19-BF137D53A860}"/>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4" name="テキスト ボックス 3">
            <a:extLst>
              <a:ext uri="{FF2B5EF4-FFF2-40B4-BE49-F238E27FC236}">
                <a16:creationId xmlns:a16="http://schemas.microsoft.com/office/drawing/2014/main" id="{B227A4A9-AE9E-A8FC-E508-CD2C90264A01}"/>
              </a:ext>
            </a:extLst>
          </p:cNvPr>
          <p:cNvSpPr txBox="1"/>
          <p:nvPr/>
        </p:nvSpPr>
        <p:spPr>
          <a:xfrm>
            <a:off x="1491916" y="3440692"/>
            <a:ext cx="10149841" cy="1200329"/>
          </a:xfrm>
          <a:prstGeom prst="rect">
            <a:avLst/>
          </a:prstGeom>
          <a:noFill/>
        </p:spPr>
        <p:txBody>
          <a:bodyPr wrap="square">
            <a:spAutoFit/>
          </a:bodyPr>
          <a:lstStyle/>
          <a:p>
            <a:r>
              <a:rPr lang="ja-JP" altLang="en-US" sz="2400" b="1" dirty="0"/>
              <a:t>強い力で磨いているので、歯ぐきが下がってますね。</a:t>
            </a:r>
          </a:p>
          <a:p>
            <a:r>
              <a:rPr lang="ja-JP" altLang="en-US" sz="2400" b="1" dirty="0"/>
              <a:t>このままだと歯の根元（象牙質）が露出し、</a:t>
            </a:r>
            <a:endParaRPr lang="en-US" altLang="ja-JP" sz="2400" b="1" dirty="0"/>
          </a:p>
          <a:p>
            <a:r>
              <a:rPr lang="ja-JP" altLang="en-US" sz="2400" b="1" dirty="0"/>
              <a:t>知覚過敏や虫歯のリスクが増大してしまいますから注意してください。</a:t>
            </a:r>
          </a:p>
        </p:txBody>
      </p:sp>
      <p:sp>
        <p:nvSpPr>
          <p:cNvPr id="6" name="テキスト ボックス 5">
            <a:extLst>
              <a:ext uri="{FF2B5EF4-FFF2-40B4-BE49-F238E27FC236}">
                <a16:creationId xmlns:a16="http://schemas.microsoft.com/office/drawing/2014/main" id="{C33245CC-9D5B-BD4E-A4CA-00CEA9D152C7}"/>
              </a:ext>
            </a:extLst>
          </p:cNvPr>
          <p:cNvSpPr txBox="1"/>
          <p:nvPr/>
        </p:nvSpPr>
        <p:spPr>
          <a:xfrm>
            <a:off x="4710539" y="2157720"/>
            <a:ext cx="2646879" cy="461665"/>
          </a:xfrm>
          <a:prstGeom prst="rect">
            <a:avLst/>
          </a:prstGeom>
          <a:noFill/>
        </p:spPr>
        <p:txBody>
          <a:bodyPr wrap="none" rtlCol="0">
            <a:spAutoFit/>
          </a:bodyPr>
          <a:lstStyle/>
          <a:p>
            <a:pPr algn="ctr"/>
            <a:r>
              <a:rPr kumimoji="1" lang="en-US" altLang="ja-JP" sz="2400" b="1" dirty="0">
                <a:solidFill>
                  <a:srgbClr val="C00000"/>
                </a:solidFill>
              </a:rPr>
              <a:t>《</a:t>
            </a:r>
            <a:r>
              <a:rPr kumimoji="1" lang="ja-JP" altLang="en-US" sz="2400" b="1" dirty="0">
                <a:solidFill>
                  <a:srgbClr val="C00000"/>
                </a:solidFill>
              </a:rPr>
              <a:t>一般的な問診</a:t>
            </a:r>
            <a:r>
              <a:rPr kumimoji="1" lang="en-US" altLang="ja-JP" sz="2400" b="1" dirty="0">
                <a:solidFill>
                  <a:srgbClr val="C00000"/>
                </a:solidFill>
              </a:rPr>
              <a:t>》</a:t>
            </a:r>
            <a:endParaRPr kumimoji="1" lang="ja-JP" altLang="en-US" sz="2400" b="1" dirty="0">
              <a:solidFill>
                <a:srgbClr val="C00000"/>
              </a:solidFill>
            </a:endParaRPr>
          </a:p>
        </p:txBody>
      </p:sp>
      <p:sp>
        <p:nvSpPr>
          <p:cNvPr id="5" name="テキスト ボックス 4">
            <a:extLst>
              <a:ext uri="{FF2B5EF4-FFF2-40B4-BE49-F238E27FC236}">
                <a16:creationId xmlns:a16="http://schemas.microsoft.com/office/drawing/2014/main" id="{0DEA446F-F039-D237-F9A5-0876D2C896A3}"/>
              </a:ext>
            </a:extLst>
          </p:cNvPr>
          <p:cNvSpPr txBox="1"/>
          <p:nvPr/>
        </p:nvSpPr>
        <p:spPr>
          <a:xfrm>
            <a:off x="1177860" y="719395"/>
            <a:ext cx="9836282" cy="1169551"/>
          </a:xfrm>
          <a:prstGeom prst="rect">
            <a:avLst/>
          </a:prstGeom>
          <a:noFill/>
        </p:spPr>
        <p:txBody>
          <a:bodyPr wrap="none" rtlCol="0">
            <a:spAutoFit/>
          </a:bodyPr>
          <a:lstStyle/>
          <a:p>
            <a:pPr algn="ctr"/>
            <a:r>
              <a:rPr kumimoji="1" lang="ja-JP" altLang="en-US" sz="2800" b="1" dirty="0">
                <a:solidFill>
                  <a:schemeClr val="accent6">
                    <a:lumMod val="75000"/>
                  </a:schemeClr>
                </a:solidFill>
              </a:rPr>
              <a:t>１００％口コミ低評価★１を出さない！</a:t>
            </a:r>
            <a:endParaRPr kumimoji="1" lang="en-US" altLang="ja-JP" sz="2800" b="1" dirty="0">
              <a:solidFill>
                <a:schemeClr val="accent6">
                  <a:lumMod val="75000"/>
                </a:schemeClr>
              </a:solidFill>
            </a:endParaRPr>
          </a:p>
          <a:p>
            <a:pPr algn="ctr"/>
            <a:endParaRPr kumimoji="1" lang="en-US" altLang="ja-JP" sz="1000" b="1" dirty="0">
              <a:solidFill>
                <a:srgbClr val="0070C0"/>
              </a:solidFill>
            </a:endParaRPr>
          </a:p>
          <a:p>
            <a:pPr algn="ctr"/>
            <a:r>
              <a:rPr kumimoji="1" lang="ja-JP" altLang="en-US" sz="3200" b="1" dirty="0">
                <a:solidFill>
                  <a:srgbClr val="0070C0"/>
                </a:solidFill>
              </a:rPr>
              <a:t>高評価★５を生み出すスキル「診察のコツ」</a:t>
            </a:r>
            <a:r>
              <a:rPr kumimoji="1" lang="ja-JP" altLang="en-US" sz="1400" b="1" dirty="0">
                <a:solidFill>
                  <a:srgbClr val="0070C0"/>
                </a:solidFill>
              </a:rPr>
              <a:t>（歯科医</a:t>
            </a:r>
            <a:r>
              <a:rPr kumimoji="1" lang="en-US" altLang="ja-JP" sz="1400" b="1" dirty="0">
                <a:solidFill>
                  <a:srgbClr val="0070C0"/>
                </a:solidFill>
              </a:rPr>
              <a:t>version</a:t>
            </a:r>
            <a:r>
              <a:rPr kumimoji="1" lang="ja-JP" altLang="en-US" sz="1400" b="1" dirty="0">
                <a:solidFill>
                  <a:srgbClr val="0070C0"/>
                </a:solidFill>
              </a:rPr>
              <a:t>）</a:t>
            </a:r>
            <a:endParaRPr kumimoji="1" lang="ja-JP" altLang="en-US" sz="3200" b="1" dirty="0">
              <a:solidFill>
                <a:srgbClr val="0070C0"/>
              </a:solidFill>
            </a:endParaRPr>
          </a:p>
        </p:txBody>
      </p:sp>
      <p:pic>
        <p:nvPicPr>
          <p:cNvPr id="3" name="Picture 4" descr="画像が生成されました">
            <a:extLst>
              <a:ext uri="{FF2B5EF4-FFF2-40B4-BE49-F238E27FC236}">
                <a16:creationId xmlns:a16="http://schemas.microsoft.com/office/drawing/2014/main" id="{3A179060-138E-9E79-D79E-646D0295D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6180C578-A3B0-2570-CA41-A3B6C528F904}"/>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l="12577" t="32980" r="12575" b="32788"/>
          <a:stretch>
            <a:fillRect/>
          </a:stretch>
        </p:blipFill>
        <p:spPr>
          <a:xfrm>
            <a:off x="1599133" y="201525"/>
            <a:ext cx="1439631" cy="4938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767908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47E07414-3811-F6BA-DAE7-240A3ED33E8C}"/>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3" name="テキスト ボックス 2">
            <a:extLst>
              <a:ext uri="{FF2B5EF4-FFF2-40B4-BE49-F238E27FC236}">
                <a16:creationId xmlns:a16="http://schemas.microsoft.com/office/drawing/2014/main" id="{5744CDF6-3515-BD33-B8C2-39095DBE9FDB}"/>
              </a:ext>
            </a:extLst>
          </p:cNvPr>
          <p:cNvSpPr txBox="1"/>
          <p:nvPr/>
        </p:nvSpPr>
        <p:spPr>
          <a:xfrm>
            <a:off x="2598420" y="2683590"/>
            <a:ext cx="8397240" cy="3477875"/>
          </a:xfrm>
          <a:prstGeom prst="rect">
            <a:avLst/>
          </a:prstGeom>
          <a:noFill/>
        </p:spPr>
        <p:txBody>
          <a:bodyPr wrap="square">
            <a:spAutoFit/>
          </a:bodyPr>
          <a:lstStyle/>
          <a:p>
            <a:r>
              <a:rPr lang="ja-JP" altLang="en-US" sz="2000" b="1" dirty="0"/>
              <a:t>〇〇さんは、毎日一生懸命に歯を磨いてるようですね。</a:t>
            </a:r>
          </a:p>
          <a:p>
            <a:r>
              <a:rPr lang="ja-JP" altLang="en-US" sz="2000" b="1" dirty="0">
                <a:solidFill>
                  <a:srgbClr val="0070C0"/>
                </a:solidFill>
              </a:rPr>
              <a:t>とっても素晴らしい</a:t>
            </a:r>
            <a:r>
              <a:rPr lang="ja-JP" altLang="en-US" sz="2000" b="1" dirty="0"/>
              <a:t>ことですよ。</a:t>
            </a:r>
          </a:p>
          <a:p>
            <a:r>
              <a:rPr lang="ja-JP" altLang="en-US" sz="2000" b="1" dirty="0"/>
              <a:t>そのまま、</a:t>
            </a:r>
            <a:r>
              <a:rPr lang="ja-JP" altLang="en-US" sz="2000" b="1" dirty="0">
                <a:solidFill>
                  <a:srgbClr val="0070C0"/>
                </a:solidFill>
              </a:rPr>
              <a:t>その素晴らしい習慣を続けていってくださいね</a:t>
            </a:r>
            <a:r>
              <a:rPr lang="ja-JP" altLang="en-US" sz="2000" b="1" dirty="0"/>
              <a:t>。</a:t>
            </a:r>
          </a:p>
          <a:p>
            <a:r>
              <a:rPr lang="ja-JP" altLang="en-US" sz="2000" b="1" dirty="0">
                <a:solidFill>
                  <a:schemeClr val="accent6">
                    <a:lumMod val="75000"/>
                  </a:schemeClr>
                </a:solidFill>
              </a:rPr>
              <a:t>そこで、〇〇さん。もう一工夫されると、</a:t>
            </a:r>
          </a:p>
          <a:p>
            <a:r>
              <a:rPr lang="ja-JP" altLang="en-US" sz="2000" b="1" dirty="0">
                <a:solidFill>
                  <a:schemeClr val="accent6">
                    <a:lumMod val="75000"/>
                  </a:schemeClr>
                </a:solidFill>
              </a:rPr>
              <a:t>更に虫歯予防に効果的な歯磨きを実現できますよ</a:t>
            </a:r>
            <a:r>
              <a:rPr lang="ja-JP" altLang="en-US" sz="2000" b="1" dirty="0"/>
              <a:t>。</a:t>
            </a:r>
          </a:p>
          <a:p>
            <a:r>
              <a:rPr lang="ja-JP" altLang="en-US" sz="2000" b="1" dirty="0"/>
              <a:t>実際に歯科衛生士が診たところ、</a:t>
            </a:r>
            <a:r>
              <a:rPr lang="ja-JP" altLang="en-US" sz="2000" b="1" dirty="0">
                <a:solidFill>
                  <a:schemeClr val="accent6">
                    <a:lumMod val="75000"/>
                  </a:schemeClr>
                </a:solidFill>
              </a:rPr>
              <a:t>ブラッシング圧が強すぎる人は、</a:t>
            </a:r>
            <a:endParaRPr lang="en-US" altLang="ja-JP" sz="2000" b="1" dirty="0">
              <a:solidFill>
                <a:schemeClr val="accent6">
                  <a:lumMod val="75000"/>
                </a:schemeClr>
              </a:solidFill>
            </a:endParaRPr>
          </a:p>
          <a:p>
            <a:r>
              <a:rPr lang="ja-JP" altLang="en-US" sz="2000" b="1" dirty="0">
                <a:solidFill>
                  <a:schemeClr val="accent6">
                    <a:lumMod val="75000"/>
                  </a:schemeClr>
                </a:solidFill>
              </a:rPr>
              <a:t>国民の</a:t>
            </a:r>
            <a:r>
              <a:rPr lang="en-US" altLang="ja-JP" sz="2000" b="1" dirty="0">
                <a:solidFill>
                  <a:schemeClr val="accent6">
                    <a:lumMod val="75000"/>
                  </a:schemeClr>
                </a:solidFill>
              </a:rPr>
              <a:t>6</a:t>
            </a:r>
            <a:r>
              <a:rPr lang="ja-JP" altLang="en-US" sz="2000" b="1" dirty="0">
                <a:solidFill>
                  <a:schemeClr val="accent6">
                    <a:lumMod val="75000"/>
                  </a:schemeClr>
                </a:solidFill>
              </a:rPr>
              <a:t>割以上</a:t>
            </a:r>
            <a:r>
              <a:rPr lang="ja-JP" altLang="en-US" sz="2000" b="1" dirty="0"/>
              <a:t>と言われており、知覚過敏などの様々な症状を</a:t>
            </a:r>
            <a:endParaRPr lang="en-US" altLang="ja-JP" sz="2000" b="1" dirty="0"/>
          </a:p>
          <a:p>
            <a:r>
              <a:rPr lang="ja-JP" altLang="en-US" sz="2000" b="1" dirty="0"/>
              <a:t>引き起こしてしまっているようですよ。</a:t>
            </a:r>
            <a:endParaRPr lang="en-US" altLang="ja-JP" sz="2000" b="1" dirty="0"/>
          </a:p>
          <a:p>
            <a:r>
              <a:rPr lang="ja-JP" altLang="en-US" sz="2000" b="1" dirty="0">
                <a:solidFill>
                  <a:schemeClr val="accent6">
                    <a:lumMod val="75000"/>
                  </a:schemeClr>
                </a:solidFill>
              </a:rPr>
              <a:t>〇〇さん、歯ぐきさんをいたわるつもりで</a:t>
            </a:r>
            <a:endParaRPr lang="en-US" altLang="ja-JP" sz="2000" b="1" dirty="0">
              <a:solidFill>
                <a:schemeClr val="accent6">
                  <a:lumMod val="75000"/>
                </a:schemeClr>
              </a:solidFill>
            </a:endParaRPr>
          </a:p>
          <a:p>
            <a:r>
              <a:rPr lang="ja-JP" altLang="en-US" sz="2000" b="1" dirty="0">
                <a:solidFill>
                  <a:schemeClr val="accent6">
                    <a:lumMod val="75000"/>
                  </a:schemeClr>
                </a:solidFill>
              </a:rPr>
              <a:t>優しくブラッシングして差し上げましょう</a:t>
            </a:r>
            <a:r>
              <a:rPr lang="ja-JP" altLang="en-US" sz="2000" b="1" dirty="0"/>
              <a:t>。</a:t>
            </a:r>
          </a:p>
          <a:p>
            <a:r>
              <a:rPr lang="ja-JP" altLang="en-US" sz="2000" b="1" dirty="0"/>
              <a:t>これで、</a:t>
            </a:r>
            <a:r>
              <a:rPr lang="ja-JP" altLang="en-US" sz="2000" b="1" dirty="0">
                <a:solidFill>
                  <a:srgbClr val="0070C0"/>
                </a:solidFill>
              </a:rPr>
              <a:t>〇〇さん</a:t>
            </a:r>
            <a:r>
              <a:rPr lang="ja-JP" altLang="en-US" sz="2000" b="1">
                <a:solidFill>
                  <a:srgbClr val="0070C0"/>
                </a:solidFill>
              </a:rPr>
              <a:t>の歯磨きは完璧</a:t>
            </a:r>
            <a:r>
              <a:rPr lang="ja-JP" altLang="en-US" sz="2000" b="1" dirty="0"/>
              <a:t>です。</a:t>
            </a:r>
          </a:p>
        </p:txBody>
      </p:sp>
      <p:sp>
        <p:nvSpPr>
          <p:cNvPr id="6" name="テキスト ボックス 5">
            <a:extLst>
              <a:ext uri="{FF2B5EF4-FFF2-40B4-BE49-F238E27FC236}">
                <a16:creationId xmlns:a16="http://schemas.microsoft.com/office/drawing/2014/main" id="{CC7FECF4-426A-4BC8-E60D-32A5E848BB66}"/>
              </a:ext>
            </a:extLst>
          </p:cNvPr>
          <p:cNvSpPr txBox="1"/>
          <p:nvPr/>
        </p:nvSpPr>
        <p:spPr>
          <a:xfrm>
            <a:off x="3787210" y="2157720"/>
            <a:ext cx="4493539" cy="461665"/>
          </a:xfrm>
          <a:prstGeom prst="rect">
            <a:avLst/>
          </a:prstGeom>
          <a:noFill/>
        </p:spPr>
        <p:txBody>
          <a:bodyPr wrap="none" rtlCol="0">
            <a:spAutoFit/>
          </a:bodyPr>
          <a:lstStyle/>
          <a:p>
            <a:pPr algn="ctr"/>
            <a:r>
              <a:rPr kumimoji="1" lang="en-US" altLang="ja-JP" sz="2400" b="1" dirty="0">
                <a:solidFill>
                  <a:srgbClr val="C00000"/>
                </a:solidFill>
              </a:rPr>
              <a:t>《</a:t>
            </a:r>
            <a:r>
              <a:rPr kumimoji="1" lang="ja-JP" altLang="en-US" sz="2400" b="1" dirty="0">
                <a:solidFill>
                  <a:srgbClr val="C00000"/>
                </a:solidFill>
              </a:rPr>
              <a:t>高評価★５を生み出す問診</a:t>
            </a:r>
            <a:r>
              <a:rPr kumimoji="1" lang="en-US" altLang="ja-JP" sz="2400" b="1" dirty="0">
                <a:solidFill>
                  <a:srgbClr val="C00000"/>
                </a:solidFill>
              </a:rPr>
              <a:t>》</a:t>
            </a:r>
            <a:endParaRPr kumimoji="1" lang="ja-JP" altLang="en-US" sz="2400" b="1" dirty="0">
              <a:solidFill>
                <a:srgbClr val="C00000"/>
              </a:solidFill>
            </a:endParaRPr>
          </a:p>
        </p:txBody>
      </p:sp>
      <p:sp>
        <p:nvSpPr>
          <p:cNvPr id="8" name="テキスト ボックス 7">
            <a:extLst>
              <a:ext uri="{FF2B5EF4-FFF2-40B4-BE49-F238E27FC236}">
                <a16:creationId xmlns:a16="http://schemas.microsoft.com/office/drawing/2014/main" id="{F5EAD81B-4704-0943-66E9-E37CB5D35190}"/>
              </a:ext>
            </a:extLst>
          </p:cNvPr>
          <p:cNvSpPr txBox="1"/>
          <p:nvPr/>
        </p:nvSpPr>
        <p:spPr>
          <a:xfrm>
            <a:off x="8763000" y="4981754"/>
            <a:ext cx="3185487" cy="1754326"/>
          </a:xfrm>
          <a:prstGeom prst="rect">
            <a:avLst/>
          </a:prstGeom>
          <a:solidFill>
            <a:schemeClr val="accent6">
              <a:lumMod val="20000"/>
              <a:lumOff val="80000"/>
            </a:schemeClr>
          </a:solidFill>
          <a:ln>
            <a:noFill/>
          </a:ln>
        </p:spPr>
        <p:txBody>
          <a:bodyPr wrap="none" rtlCol="0">
            <a:spAutoFit/>
          </a:bodyPr>
          <a:lstStyle/>
          <a:p>
            <a:pPr algn="ctr"/>
            <a:r>
              <a:rPr kumimoji="1" lang="en-US" altLang="ja-JP" b="1" dirty="0"/>
              <a:t>【</a:t>
            </a:r>
            <a:r>
              <a:rPr kumimoji="1" lang="ja-JP" altLang="en-US" b="1" dirty="0"/>
              <a:t>５つのポイント</a:t>
            </a:r>
            <a:r>
              <a:rPr kumimoji="1" lang="en-US" altLang="ja-JP" b="1" dirty="0"/>
              <a:t>】</a:t>
            </a:r>
          </a:p>
          <a:p>
            <a:r>
              <a:rPr kumimoji="1" lang="ja-JP" altLang="en-US" b="1" dirty="0"/>
              <a:t>①指摘せずに褒めよう</a:t>
            </a:r>
            <a:endParaRPr kumimoji="1" lang="en-US" altLang="ja-JP" b="1" dirty="0"/>
          </a:p>
          <a:p>
            <a:r>
              <a:rPr kumimoji="1" lang="ja-JP" altLang="en-US" b="1" dirty="0"/>
              <a:t>②あなたが悪いわけではない</a:t>
            </a:r>
            <a:endParaRPr kumimoji="1" lang="en-US" altLang="ja-JP" b="1" dirty="0"/>
          </a:p>
          <a:p>
            <a:r>
              <a:rPr kumimoji="1" lang="ja-JP" altLang="en-US" b="1" dirty="0"/>
              <a:t>③○○を繰り返す</a:t>
            </a:r>
            <a:endParaRPr kumimoji="1" lang="en-US" altLang="ja-JP" b="1" dirty="0"/>
          </a:p>
          <a:p>
            <a:r>
              <a:rPr kumimoji="1" lang="ja-JP" altLang="en-US" b="1" dirty="0"/>
              <a:t>④笑顔</a:t>
            </a:r>
            <a:endParaRPr kumimoji="1" lang="en-US" altLang="ja-JP" b="1" dirty="0"/>
          </a:p>
          <a:p>
            <a:r>
              <a:rPr kumimoji="1" lang="ja-JP" altLang="en-US" b="1" dirty="0"/>
              <a:t>⑤○○を合わせる</a:t>
            </a:r>
          </a:p>
        </p:txBody>
      </p:sp>
      <p:sp>
        <p:nvSpPr>
          <p:cNvPr id="4" name="テキスト ボックス 3">
            <a:extLst>
              <a:ext uri="{FF2B5EF4-FFF2-40B4-BE49-F238E27FC236}">
                <a16:creationId xmlns:a16="http://schemas.microsoft.com/office/drawing/2014/main" id="{BEB87515-576E-F3DD-6280-4A0BBFF43130}"/>
              </a:ext>
            </a:extLst>
          </p:cNvPr>
          <p:cNvSpPr txBox="1"/>
          <p:nvPr/>
        </p:nvSpPr>
        <p:spPr>
          <a:xfrm>
            <a:off x="1177860" y="719395"/>
            <a:ext cx="9836282" cy="1169551"/>
          </a:xfrm>
          <a:prstGeom prst="rect">
            <a:avLst/>
          </a:prstGeom>
          <a:noFill/>
        </p:spPr>
        <p:txBody>
          <a:bodyPr wrap="none" rtlCol="0">
            <a:spAutoFit/>
          </a:bodyPr>
          <a:lstStyle/>
          <a:p>
            <a:pPr algn="ctr"/>
            <a:r>
              <a:rPr kumimoji="1" lang="ja-JP" altLang="en-US" sz="2800" b="1" dirty="0">
                <a:solidFill>
                  <a:schemeClr val="accent6">
                    <a:lumMod val="75000"/>
                  </a:schemeClr>
                </a:solidFill>
              </a:rPr>
              <a:t>１００％口コミ低評価★１を出さない！</a:t>
            </a:r>
            <a:endParaRPr kumimoji="1" lang="en-US" altLang="ja-JP" sz="2800" b="1" dirty="0">
              <a:solidFill>
                <a:schemeClr val="accent6">
                  <a:lumMod val="75000"/>
                </a:schemeClr>
              </a:solidFill>
            </a:endParaRPr>
          </a:p>
          <a:p>
            <a:pPr algn="ctr"/>
            <a:endParaRPr kumimoji="1" lang="en-US" altLang="ja-JP" sz="1000" b="1" dirty="0">
              <a:solidFill>
                <a:srgbClr val="0070C0"/>
              </a:solidFill>
            </a:endParaRPr>
          </a:p>
          <a:p>
            <a:pPr algn="ctr"/>
            <a:r>
              <a:rPr kumimoji="1" lang="ja-JP" altLang="en-US" sz="3200" b="1" dirty="0">
                <a:solidFill>
                  <a:srgbClr val="0070C0"/>
                </a:solidFill>
              </a:rPr>
              <a:t>高評価★５を生み出すスキル「診察のコツ」</a:t>
            </a:r>
            <a:r>
              <a:rPr kumimoji="1" lang="ja-JP" altLang="en-US" sz="1400" b="1" dirty="0">
                <a:solidFill>
                  <a:srgbClr val="0070C0"/>
                </a:solidFill>
              </a:rPr>
              <a:t>（歯科医</a:t>
            </a:r>
            <a:r>
              <a:rPr kumimoji="1" lang="en-US" altLang="ja-JP" sz="1400" b="1" dirty="0">
                <a:solidFill>
                  <a:srgbClr val="0070C0"/>
                </a:solidFill>
              </a:rPr>
              <a:t>version</a:t>
            </a:r>
            <a:r>
              <a:rPr kumimoji="1" lang="ja-JP" altLang="en-US" sz="1400" b="1" dirty="0">
                <a:solidFill>
                  <a:srgbClr val="0070C0"/>
                </a:solidFill>
              </a:rPr>
              <a:t>）</a:t>
            </a:r>
            <a:endParaRPr kumimoji="1" lang="ja-JP" altLang="en-US" sz="3200" b="1" dirty="0">
              <a:solidFill>
                <a:srgbClr val="0070C0"/>
              </a:solidFill>
            </a:endParaRPr>
          </a:p>
        </p:txBody>
      </p:sp>
      <p:pic>
        <p:nvPicPr>
          <p:cNvPr id="5" name="Picture 4" descr="画像が生成されました">
            <a:extLst>
              <a:ext uri="{FF2B5EF4-FFF2-40B4-BE49-F238E27FC236}">
                <a16:creationId xmlns:a16="http://schemas.microsoft.com/office/drawing/2014/main" id="{30320D91-9CD4-8EAF-471E-A649516019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C89D9E00-8A1C-6E8A-1EA2-22DFDEC26584}"/>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l="12577" t="32980" r="12575" b="32788"/>
          <a:stretch>
            <a:fillRect/>
          </a:stretch>
        </p:blipFill>
        <p:spPr>
          <a:xfrm>
            <a:off x="1599133" y="201525"/>
            <a:ext cx="1439631" cy="4938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10" name="吹き出し: 角を丸めた四角形 9">
            <a:extLst>
              <a:ext uri="{FF2B5EF4-FFF2-40B4-BE49-F238E27FC236}">
                <a16:creationId xmlns:a16="http://schemas.microsoft.com/office/drawing/2014/main" id="{2BBCC8C5-2FC5-D6F5-12F9-9C54BB53C150}"/>
              </a:ext>
            </a:extLst>
          </p:cNvPr>
          <p:cNvSpPr/>
          <p:nvPr/>
        </p:nvSpPr>
        <p:spPr>
          <a:xfrm>
            <a:off x="9494519" y="2232660"/>
            <a:ext cx="2611127" cy="1607820"/>
          </a:xfrm>
          <a:prstGeom prst="wedgeRoundRectCallout">
            <a:avLst>
              <a:gd name="adj1" fmla="val -84743"/>
              <a:gd name="adj2" fmla="val -3892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chemeClr val="accent6">
                    <a:lumMod val="75000"/>
                  </a:schemeClr>
                </a:solidFill>
              </a:rPr>
              <a:t>たった、数秒の工夫で</a:t>
            </a:r>
            <a:r>
              <a:rPr kumimoji="1" lang="en-US" altLang="ja-JP" sz="1400" dirty="0">
                <a:solidFill>
                  <a:schemeClr val="accent6">
                    <a:lumMod val="75000"/>
                  </a:schemeClr>
                </a:solidFill>
              </a:rPr>
              <a:t>‥</a:t>
            </a:r>
          </a:p>
          <a:p>
            <a:r>
              <a:rPr kumimoji="1" lang="ja-JP" altLang="en-US" sz="1400" dirty="0">
                <a:solidFill>
                  <a:schemeClr val="accent6">
                    <a:lumMod val="75000"/>
                  </a:schemeClr>
                </a:solidFill>
              </a:rPr>
              <a:t>「分かりやい」</a:t>
            </a:r>
            <a:endParaRPr kumimoji="1" lang="en-US" altLang="ja-JP" sz="1400" dirty="0">
              <a:solidFill>
                <a:schemeClr val="accent6">
                  <a:lumMod val="75000"/>
                </a:schemeClr>
              </a:solidFill>
            </a:endParaRPr>
          </a:p>
          <a:p>
            <a:r>
              <a:rPr kumimoji="1" lang="ja-JP" altLang="en-US" sz="1400" dirty="0">
                <a:solidFill>
                  <a:schemeClr val="accent6">
                    <a:lumMod val="75000"/>
                  </a:schemeClr>
                </a:solidFill>
              </a:rPr>
              <a:t>「やさしい」</a:t>
            </a:r>
            <a:endParaRPr kumimoji="1" lang="en-US" altLang="ja-JP" sz="1400" dirty="0">
              <a:solidFill>
                <a:schemeClr val="accent6">
                  <a:lumMod val="75000"/>
                </a:schemeClr>
              </a:solidFill>
            </a:endParaRPr>
          </a:p>
          <a:p>
            <a:r>
              <a:rPr kumimoji="1" lang="ja-JP" altLang="en-US" sz="1400" dirty="0">
                <a:solidFill>
                  <a:schemeClr val="accent6">
                    <a:lumMod val="75000"/>
                  </a:schemeClr>
                </a:solidFill>
              </a:rPr>
              <a:t>「いい先生」</a:t>
            </a:r>
            <a:endParaRPr kumimoji="1" lang="en-US" altLang="ja-JP" sz="1400" dirty="0">
              <a:solidFill>
                <a:schemeClr val="accent6">
                  <a:lumMod val="75000"/>
                </a:schemeClr>
              </a:solidFill>
            </a:endParaRPr>
          </a:p>
          <a:p>
            <a:r>
              <a:rPr kumimoji="1" lang="ja-JP" altLang="en-US" sz="1400" dirty="0">
                <a:solidFill>
                  <a:schemeClr val="accent6">
                    <a:lumMod val="75000"/>
                  </a:schemeClr>
                </a:solidFill>
              </a:rPr>
              <a:t>「患者を見てくれている」★５レビューが生まれます。</a:t>
            </a:r>
          </a:p>
        </p:txBody>
      </p:sp>
    </p:spTree>
    <p:extLst>
      <p:ext uri="{BB962C8B-B14F-4D97-AF65-F5344CB8AC3E}">
        <p14:creationId xmlns:p14="http://schemas.microsoft.com/office/powerpoint/2010/main" val="1980546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B03C721A-999F-F027-82E8-5CB6E6EC803D}"/>
              </a:ext>
            </a:extLst>
          </p:cNvPr>
          <p:cNvSpPr/>
          <p:nvPr/>
        </p:nvSpPr>
        <p:spPr>
          <a:xfrm>
            <a:off x="2446020" y="3429000"/>
            <a:ext cx="7292340" cy="2796540"/>
          </a:xfrm>
          <a:prstGeom prst="rect">
            <a:avLst/>
          </a:prstGeom>
          <a:solidFill>
            <a:schemeClr val="accent6">
              <a:lumMod val="20000"/>
              <a:lumOff val="80000"/>
            </a:schemeClr>
          </a:solid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057DCA0-01F8-207A-D7D2-057E1085EC82}"/>
              </a:ext>
            </a:extLst>
          </p:cNvPr>
          <p:cNvSpPr txBox="1"/>
          <p:nvPr/>
        </p:nvSpPr>
        <p:spPr>
          <a:xfrm>
            <a:off x="2387538" y="860214"/>
            <a:ext cx="7416920" cy="5539978"/>
          </a:xfrm>
          <a:prstGeom prst="rect">
            <a:avLst/>
          </a:prstGeom>
          <a:noFill/>
          <a:ln w="28575">
            <a:solidFill>
              <a:schemeClr val="accent5">
                <a:lumMod val="60000"/>
                <a:lumOff val="40000"/>
              </a:schemeClr>
            </a:solidFill>
          </a:ln>
        </p:spPr>
        <p:txBody>
          <a:bodyPr wrap="square">
            <a:spAutoFit/>
          </a:bodyPr>
          <a:lstStyle/>
          <a:p>
            <a:pPr algn="ctr">
              <a:buNone/>
            </a:pPr>
            <a:r>
              <a:rPr lang="en-US" altLang="ja-JP" sz="2400" b="1" kern="100" dirty="0">
                <a:solidFill>
                  <a:srgbClr val="00206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en-US" sz="2400" b="1" kern="100" dirty="0">
                <a:solidFill>
                  <a:srgbClr val="00206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経緯</a:t>
            </a:r>
            <a:r>
              <a:rPr lang="en-US" altLang="ja-JP" sz="2400" b="1" kern="100" dirty="0">
                <a:solidFill>
                  <a:srgbClr val="00206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p>
          <a:p>
            <a:pPr algn="just">
              <a:buNone/>
            </a:pPr>
            <a:endParaRPr lang="en-US" altLang="ja-JP" sz="1100" kern="100" dirty="0">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en-US" altLang="ja-JP" sz="18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2017</a:t>
            </a:r>
            <a:r>
              <a:rPr lang="ja-JP" altLang="ja-JP" sz="18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年</a:t>
            </a:r>
            <a:r>
              <a:rPr lang="ja-JP"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より</a:t>
            </a:r>
            <a:r>
              <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「売れないセールスマンを無くす」</a:t>
            </a:r>
            <a:r>
              <a:rPr lang="ja-JP"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ため</a:t>
            </a:r>
            <a:r>
              <a:rPr lang="ja-JP" altLang="en-US"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endParaRPr lang="en-US"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営業研修、コンサルティング</a:t>
            </a:r>
            <a:r>
              <a:rPr lang="ja-JP" altLang="en-US"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等の</a:t>
            </a:r>
            <a:r>
              <a:rPr lang="ja-JP"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提供</a:t>
            </a:r>
            <a:r>
              <a:rPr lang="ja-JP" altLang="en-US"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開始。</a:t>
            </a:r>
            <a:endParaRPr lang="en-US"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1600" b="1" kern="100" dirty="0">
                <a:solidFill>
                  <a:srgbClr val="002060"/>
                </a:solidFill>
                <a:latin typeface="HG丸ｺﾞｼｯｸM-PRO" panose="020F0400000000000000" pitchFamily="50" charset="-128"/>
                <a:ea typeface="HG丸ｺﾞｼｯｸM-PRO" panose="020F0400000000000000" pitchFamily="50" charset="-128"/>
                <a:cs typeface="Times New Roman" panose="02020603050405020304" pitchFamily="18" charset="0"/>
              </a:rPr>
              <a:t>・全国指導営業パーソン</a:t>
            </a:r>
            <a:r>
              <a:rPr lang="en-US" altLang="ja-JP" sz="1600" b="1" kern="100" dirty="0">
                <a:solidFill>
                  <a:srgbClr val="002060"/>
                </a:solidFill>
                <a:latin typeface="HG丸ｺﾞｼｯｸM-PRO" panose="020F0400000000000000" pitchFamily="50" charset="-128"/>
                <a:ea typeface="HG丸ｺﾞｼｯｸM-PRO" panose="020F0400000000000000" pitchFamily="50" charset="-128"/>
                <a:cs typeface="Times New Roman" panose="02020603050405020304" pitchFamily="18" charset="0"/>
              </a:rPr>
              <a:t>5,000</a:t>
            </a:r>
            <a:r>
              <a:rPr lang="ja-JP" altLang="en-US" sz="1600" b="1" kern="100" dirty="0">
                <a:solidFill>
                  <a:srgbClr val="002060"/>
                </a:solidFill>
                <a:latin typeface="HG丸ｺﾞｼｯｸM-PRO" panose="020F0400000000000000" pitchFamily="50" charset="-128"/>
                <a:ea typeface="HG丸ｺﾞｼｯｸM-PRO" panose="020F0400000000000000" pitchFamily="50" charset="-128"/>
                <a:cs typeface="Times New Roman" panose="02020603050405020304" pitchFamily="18" charset="0"/>
              </a:rPr>
              <a:t>人以上</a:t>
            </a:r>
            <a:endParaRPr lang="en-US" altLang="ja-JP" sz="1600" b="1" kern="100" dirty="0">
              <a:solidFill>
                <a:srgbClr val="002060"/>
              </a:solidFill>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1600" b="1" kern="100" dirty="0">
                <a:solidFill>
                  <a:srgbClr val="002060"/>
                </a:solidFill>
                <a:latin typeface="HG丸ｺﾞｼｯｸM-PRO" panose="020F0400000000000000" pitchFamily="50" charset="-128"/>
                <a:ea typeface="HG丸ｺﾞｼｯｸM-PRO" panose="020F0400000000000000" pitchFamily="50" charset="-128"/>
                <a:cs typeface="Times New Roman" panose="02020603050405020304" pitchFamily="18" charset="0"/>
              </a:rPr>
              <a:t>・コンサル企業（八十二銀行、</a:t>
            </a:r>
            <a:r>
              <a:rPr lang="en-US" altLang="ja-JP" sz="1600" b="1" kern="100" dirty="0">
                <a:solidFill>
                  <a:srgbClr val="002060"/>
                </a:solidFill>
                <a:latin typeface="HG丸ｺﾞｼｯｸM-PRO" panose="020F0400000000000000" pitchFamily="50" charset="-128"/>
                <a:ea typeface="HG丸ｺﾞｼｯｸM-PRO" panose="020F0400000000000000" pitchFamily="50" charset="-128"/>
                <a:cs typeface="Times New Roman" panose="02020603050405020304" pitchFamily="18" charset="0"/>
              </a:rPr>
              <a:t>JC</a:t>
            </a:r>
            <a:r>
              <a:rPr lang="ja-JP" altLang="en-US" sz="1600" b="1" kern="100" dirty="0">
                <a:solidFill>
                  <a:srgbClr val="002060"/>
                </a:solidFill>
                <a:latin typeface="HG丸ｺﾞｼｯｸM-PRO" panose="020F0400000000000000" pitchFamily="50" charset="-128"/>
                <a:ea typeface="HG丸ｺﾞｼｯｸM-PRO" panose="020F0400000000000000" pitchFamily="50" charset="-128"/>
                <a:cs typeface="Times New Roman" panose="02020603050405020304" pitchFamily="18" charset="0"/>
              </a:rPr>
              <a:t>京都等</a:t>
            </a:r>
            <a:r>
              <a:rPr lang="en-US" altLang="ja-JP" sz="1600" b="1" kern="100" dirty="0">
                <a:solidFill>
                  <a:srgbClr val="002060"/>
                </a:solidFill>
                <a:latin typeface="HG丸ｺﾞｼｯｸM-PRO" panose="020F0400000000000000" pitchFamily="50" charset="-128"/>
                <a:ea typeface="HG丸ｺﾞｼｯｸM-PRO" panose="020F0400000000000000" pitchFamily="50" charset="-128"/>
                <a:cs typeface="Times New Roman" panose="02020603050405020304" pitchFamily="18" charset="0"/>
              </a:rPr>
              <a:t>128</a:t>
            </a:r>
            <a:r>
              <a:rPr lang="ja-JP" altLang="en-US" sz="1600" b="1" kern="100" dirty="0">
                <a:solidFill>
                  <a:srgbClr val="002060"/>
                </a:solidFill>
                <a:latin typeface="HG丸ｺﾞｼｯｸM-PRO" panose="020F0400000000000000" pitchFamily="50" charset="-128"/>
                <a:ea typeface="HG丸ｺﾞｼｯｸM-PRO" panose="020F0400000000000000" pitchFamily="50" charset="-128"/>
                <a:cs typeface="Times New Roman" panose="02020603050405020304" pitchFamily="18" charset="0"/>
              </a:rPr>
              <a:t>社）</a:t>
            </a:r>
            <a:r>
              <a:rPr lang="en-US" altLang="ja-JP" sz="1200"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2025</a:t>
            </a:r>
            <a:r>
              <a:rPr lang="ja-JP" altLang="en-US" sz="1200"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年</a:t>
            </a:r>
            <a:r>
              <a:rPr lang="en-US" altLang="ja-JP" sz="1200"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4</a:t>
            </a:r>
            <a:r>
              <a:rPr lang="ja-JP" altLang="en-US" sz="1200"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月現在</a:t>
            </a:r>
            <a:endParaRPr lang="en-US" altLang="ja-JP" sz="1600" kern="100" dirty="0">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endParaRPr lang="en-US" altLang="ja-JP" sz="11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近年</a:t>
            </a:r>
            <a:r>
              <a:rPr lang="ja-JP"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、各業種で</a:t>
            </a:r>
            <a:r>
              <a:rPr lang="en-US" altLang="ja-JP" sz="18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SNS</a:t>
            </a:r>
            <a:r>
              <a:rPr lang="ja-JP" altLang="ja-JP" sz="18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での</a:t>
            </a:r>
            <a:r>
              <a:rPr lang="ja-JP" altLang="en-US" sz="18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誹謗中傷</a:t>
            </a: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en-US" sz="18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や</a:t>
            </a:r>
            <a:r>
              <a:rPr lang="ja-JP"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endParaRPr lang="en-US"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en-US" altLang="ja-JP" sz="18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Google</a:t>
            </a:r>
            <a:r>
              <a:rPr lang="ja-JP" altLang="ja-JP" sz="18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レビュー</a:t>
            </a:r>
            <a:r>
              <a:rPr lang="ja-JP" altLang="en-US" sz="18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等での</a:t>
            </a: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ja-JP"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★１低評価</a:t>
            </a:r>
            <a:r>
              <a:rPr lang="ja-JP" altLang="en-US" sz="20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からの相談が</a:t>
            </a:r>
            <a:r>
              <a:rPr lang="ja-JP" altLang="en-US"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増加。</a:t>
            </a:r>
            <a:endParaRPr lang="ja-JP"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endParaRPr lang="en-US" altLang="ja-JP" sz="1100" kern="100" dirty="0">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ctr">
              <a:buNone/>
            </a:pPr>
            <a:r>
              <a:rPr lang="en-US" altLang="ja-JP" sz="2400" b="1" kern="100" dirty="0">
                <a:solidFill>
                  <a:srgbClr val="002060"/>
                </a:solidFill>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en-US" sz="2400" b="1" kern="100" dirty="0">
                <a:solidFill>
                  <a:srgbClr val="002060"/>
                </a:solidFill>
                <a:latin typeface="HG丸ｺﾞｼｯｸM-PRO" panose="020F0400000000000000" pitchFamily="50" charset="-128"/>
                <a:ea typeface="HG丸ｺﾞｼｯｸM-PRO" panose="020F0400000000000000" pitchFamily="50" charset="-128"/>
                <a:cs typeface="Times New Roman" panose="02020603050405020304" pitchFamily="18" charset="0"/>
              </a:rPr>
              <a:t>相談事例一部抜粋</a:t>
            </a:r>
            <a:r>
              <a:rPr lang="en-US" altLang="ja-JP" sz="2400" b="1" kern="100" dirty="0">
                <a:solidFill>
                  <a:srgbClr val="002060"/>
                </a:solidFill>
                <a:latin typeface="HG丸ｺﾞｼｯｸM-PRO" panose="020F0400000000000000" pitchFamily="50" charset="-128"/>
                <a:ea typeface="HG丸ｺﾞｼｯｸM-PRO" panose="020F0400000000000000" pitchFamily="50" charset="-128"/>
                <a:cs typeface="Times New Roman" panose="02020603050405020304" pitchFamily="18" charset="0"/>
              </a:rPr>
              <a:t>】</a:t>
            </a:r>
          </a:p>
          <a:p>
            <a:pPr algn="just">
              <a:buNone/>
            </a:pPr>
            <a:endParaRPr lang="en-US" altLang="ja-JP" sz="1100" kern="100" dirty="0">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①</a:t>
            </a:r>
            <a:r>
              <a:rPr lang="ja-JP" altLang="ja-JP" sz="18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突然の</a:t>
            </a:r>
            <a:r>
              <a:rPr lang="ja-JP" altLang="ja-JP" sz="20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低評価</a:t>
            </a:r>
            <a:r>
              <a:rPr lang="en-US" altLang="ja-JP" sz="18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Google</a:t>
            </a:r>
            <a:r>
              <a:rPr lang="ja-JP" altLang="ja-JP" sz="18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レビューで月間予約</a:t>
            </a:r>
            <a:r>
              <a:rPr lang="ja-JP" altLang="en-US" sz="18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数</a:t>
            </a:r>
            <a:r>
              <a:rPr lang="ja-JP" altLang="ja-JP" sz="18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が</a:t>
            </a:r>
            <a:r>
              <a:rPr lang="ja-JP" altLang="en-US" sz="2400" b="1" u="sng" kern="100" dirty="0">
                <a:solidFill>
                  <a:srgbClr val="C000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６</a:t>
            </a:r>
            <a:r>
              <a:rPr lang="ja-JP" altLang="ja-JP" sz="2400" b="1" u="sng"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割</a:t>
            </a:r>
            <a:r>
              <a:rPr lang="ja-JP" altLang="en-US" sz="2400" b="1" u="sng"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以上減少</a:t>
            </a:r>
            <a:r>
              <a:rPr lang="ja-JP" altLang="en-US" sz="2000" b="1" u="sng"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した長野市近郊の</a:t>
            </a:r>
            <a:r>
              <a:rPr lang="ja-JP" altLang="en-US" sz="2000" b="1" u="sng" kern="100" dirty="0">
                <a:solidFill>
                  <a:srgbClr val="C000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クリニックの事実</a:t>
            </a:r>
            <a:r>
              <a:rPr lang="ja-JP" altLang="en-US" sz="2000" b="1" u="sng"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から</a:t>
            </a:r>
            <a:r>
              <a:rPr lang="ja-JP" altLang="en-US" sz="2000" b="1" u="sng" kern="100" dirty="0">
                <a:solidFill>
                  <a:srgbClr val="C000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開発を決意</a:t>
            </a:r>
            <a:r>
              <a:rPr lang="ja-JP" altLang="en-US" b="1" kern="100" dirty="0">
                <a:solidFill>
                  <a:srgbClr val="C000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en-US" altLang="ja-JP" sz="1400" b="1" kern="100" dirty="0">
                <a:solidFill>
                  <a:srgbClr val="C000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2024</a:t>
            </a:r>
            <a:r>
              <a:rPr lang="ja-JP" altLang="en-US" sz="1400" b="1" kern="100" dirty="0">
                <a:solidFill>
                  <a:srgbClr val="C000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年</a:t>
            </a:r>
            <a:r>
              <a:rPr lang="en-US" altLang="ja-JP" sz="1400" b="1" kern="100" dirty="0">
                <a:solidFill>
                  <a:srgbClr val="C000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11</a:t>
            </a:r>
            <a:r>
              <a:rPr lang="ja-JP" altLang="en-US" sz="1400" b="1" kern="100" dirty="0">
                <a:solidFill>
                  <a:srgbClr val="C00000"/>
                </a:solidFill>
                <a:latin typeface="HG丸ｺﾞｼｯｸM-PRO" panose="020F0400000000000000" pitchFamily="50" charset="-128"/>
                <a:ea typeface="HG丸ｺﾞｼｯｸM-PRO" panose="020F0400000000000000" pitchFamily="50" charset="-128"/>
                <a:cs typeface="Times New Roman" panose="02020603050405020304" pitchFamily="18" charset="0"/>
              </a:rPr>
              <a:t>月</a:t>
            </a:r>
            <a:endParaRPr lang="ja-JP" altLang="ja-JP" sz="1800" b="1" kern="100" dirty="0">
              <a:solidFill>
                <a:srgbClr val="C0000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endParaRPr lang="en-US" altLang="ja-JP" sz="1100" kern="100" dirty="0">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②今後、更に</a:t>
            </a:r>
            <a:r>
              <a:rPr lang="ja-JP" altLang="ja-JP" sz="2000" b="1" kern="100"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自由診療</a:t>
            </a:r>
            <a:r>
              <a:rPr lang="ja-JP" altLang="en-US" b="1" kern="100" dirty="0">
                <a:solidFill>
                  <a:srgbClr val="0070C0"/>
                </a:solidFill>
                <a:latin typeface="HG丸ｺﾞｼｯｸM-PRO" panose="020F0400000000000000" pitchFamily="50" charset="-128"/>
                <a:ea typeface="HG丸ｺﾞｼｯｸM-PRO" panose="020F0400000000000000" pitchFamily="50" charset="-128"/>
                <a:cs typeface="Times New Roman" panose="02020603050405020304" pitchFamily="18" charset="0"/>
              </a:rPr>
              <a:t>に力を入れて行きたい</a:t>
            </a:r>
            <a:r>
              <a:rPr lang="ja-JP" altLang="en-US"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と考える</a:t>
            </a:r>
            <a:endParaRPr lang="en-US" altLang="ja-JP" kern="100" dirty="0">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ja-JP"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クリニック様</a:t>
            </a:r>
            <a:r>
              <a:rPr lang="ja-JP" altLang="en-US"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からの</a:t>
            </a:r>
            <a:r>
              <a:rPr lang="ja-JP" altLang="en-US" b="1" kern="100" dirty="0">
                <a:solidFill>
                  <a:srgbClr val="0070C0"/>
                </a:solidFill>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ja-JP" sz="1800" b="1" kern="100"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スムーズな自由診療の提案</a:t>
            </a:r>
            <a:r>
              <a:rPr lang="ja-JP" altLang="en-US" b="1" kern="100" dirty="0">
                <a:solidFill>
                  <a:srgbClr val="0070C0"/>
                </a:solidFill>
                <a:latin typeface="HG丸ｺﾞｼｯｸM-PRO" panose="020F0400000000000000" pitchFamily="50" charset="-128"/>
                <a:ea typeface="HG丸ｺﾞｼｯｸM-PRO" panose="020F0400000000000000" pitchFamily="50" charset="-128"/>
                <a:cs typeface="Times New Roman" panose="02020603050405020304" pitchFamily="18" charset="0"/>
              </a:rPr>
              <a:t>法」</a:t>
            </a:r>
            <a:r>
              <a:rPr lang="ja-JP" altLang="en-US"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の相談。</a:t>
            </a:r>
            <a:endParaRPr lang="en-US"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endParaRPr lang="en-US" altLang="ja-JP" sz="1100" kern="100" dirty="0">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buNone/>
            </a:pPr>
            <a:r>
              <a:rPr lang="ja-JP" altLang="en-US"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③現状、</a:t>
            </a:r>
            <a:r>
              <a:rPr lang="ja-JP"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低評価</a:t>
            </a:r>
            <a:r>
              <a:rPr lang="ja-JP" altLang="en-US"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レビュー</a:t>
            </a:r>
            <a:r>
              <a:rPr lang="ja-JP"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の</a:t>
            </a:r>
            <a:r>
              <a:rPr lang="ja-JP" altLang="en-US"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経験はまったくないが、</a:t>
            </a:r>
            <a:endParaRPr lang="ja-JP"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pPr algn="just"/>
            <a:r>
              <a:rPr lang="ja-JP" altLang="en-US"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　今後の</a:t>
            </a:r>
            <a:r>
              <a:rPr lang="ja-JP" altLang="ja-JP" sz="1800" b="1" kern="100" dirty="0">
                <a:solidFill>
                  <a:srgbClr val="0070C0"/>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rPr>
              <a:t>１つのリスクマネージメント</a:t>
            </a:r>
            <a:r>
              <a:rPr lang="ja-JP" altLang="ja-JP" sz="1800"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として</a:t>
            </a:r>
            <a:r>
              <a:rPr lang="ja-JP" altLang="en-US" kern="100" dirty="0">
                <a:latin typeface="HG丸ｺﾞｼｯｸM-PRO" panose="020F0400000000000000" pitchFamily="50" charset="-128"/>
                <a:ea typeface="HG丸ｺﾞｼｯｸM-PRO" panose="020F0400000000000000" pitchFamily="50" charset="-128"/>
                <a:cs typeface="Times New Roman" panose="02020603050405020304" pitchFamily="18" charset="0"/>
              </a:rPr>
              <a:t>の相談など。</a:t>
            </a:r>
            <a:endParaRPr lang="en-US" altLang="ja-JP" kern="100" dirty="0">
              <a:latin typeface="HG丸ｺﾞｼｯｸM-PRO" panose="020F0400000000000000" pitchFamily="50" charset="-128"/>
              <a:ea typeface="HG丸ｺﾞｼｯｸM-PRO" panose="020F0400000000000000" pitchFamily="50"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3DA41456-3F6C-418B-9D27-6F93ABB3DC5A}"/>
              </a:ext>
            </a:extLst>
          </p:cNvPr>
          <p:cNvSpPr txBox="1"/>
          <p:nvPr/>
        </p:nvSpPr>
        <p:spPr>
          <a:xfrm>
            <a:off x="2002683" y="222245"/>
            <a:ext cx="8186630" cy="369332"/>
          </a:xfrm>
          <a:prstGeom prst="rect">
            <a:avLst/>
          </a:prstGeom>
          <a:noFill/>
        </p:spPr>
        <p:txBody>
          <a:bodyPr wrap="square">
            <a:spAutoFit/>
          </a:bodyPr>
          <a:lstStyle/>
          <a:p>
            <a:pPr algn="ctr">
              <a:buNone/>
            </a:pPr>
            <a:r>
              <a:rPr lang="ja-JP" altLang="en-US"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日本開業医支援研究会 </a:t>
            </a:r>
            <a:r>
              <a:rPr lang="ja-JP" altLang="en-US" sz="11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（運営本部</a:t>
            </a:r>
            <a:r>
              <a:rPr lang="en-US" altLang="ja-JP" sz="11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en-US" sz="1100"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一般社団法人全国中小企業アシスト協会）</a:t>
            </a:r>
            <a:endParaRPr lang="en-US" altLang="ja-JP" b="1" kern="1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p:txBody>
      </p:sp>
      <p:pic>
        <p:nvPicPr>
          <p:cNvPr id="2" name="Picture 4" descr="画像が生成されました">
            <a:extLst>
              <a:ext uri="{FF2B5EF4-FFF2-40B4-BE49-F238E27FC236}">
                <a16:creationId xmlns:a16="http://schemas.microsoft.com/office/drawing/2014/main" id="{607FE1F9-DE15-3DE7-028A-20C06DD08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a:extLst>
              <a:ext uri="{FF2B5EF4-FFF2-40B4-BE49-F238E27FC236}">
                <a16:creationId xmlns:a16="http://schemas.microsoft.com/office/drawing/2014/main" id="{34334ACF-3F30-F3FC-1276-E2064AB6869B}"/>
              </a:ext>
            </a:extLst>
          </p:cNvPr>
          <p:cNvSpPr>
            <a:spLocks noGrp="1"/>
          </p:cNvSpPr>
          <p:nvPr>
            <p:ph type="ftr" sz="quarter" idx="11"/>
          </p:nvPr>
        </p:nvSpPr>
        <p:spPr/>
        <p:txBody>
          <a:bodyPr/>
          <a:lstStyle/>
          <a:p>
            <a:r>
              <a:rPr kumimoji="1" lang="en-US" altLang="ja-JP" dirty="0"/>
              <a:t>Copyright©2025.Doctor‘S-axellabo.AllRightsReserved.</a:t>
            </a:r>
            <a:endParaRPr kumimoji="1" lang="ja-JP" altLang="en-US" dirty="0"/>
          </a:p>
        </p:txBody>
      </p:sp>
    </p:spTree>
    <p:extLst>
      <p:ext uri="{BB962C8B-B14F-4D97-AF65-F5344CB8AC3E}">
        <p14:creationId xmlns:p14="http://schemas.microsoft.com/office/powerpoint/2010/main" val="1825048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EA51A9C-9ACB-EFFA-3FD3-4CF0B2A5770F}"/>
              </a:ext>
            </a:extLst>
          </p:cNvPr>
          <p:cNvSpPr>
            <a:spLocks noGrp="1"/>
          </p:cNvSpPr>
          <p:nvPr>
            <p:ph type="ftr" sz="quarter" idx="11"/>
          </p:nvPr>
        </p:nvSpPr>
        <p:spPr/>
        <p:txBody>
          <a:bodyPr/>
          <a:lstStyle/>
          <a:p>
            <a:r>
              <a:rPr kumimoji="1" lang="en-US" altLang="ja-JP" dirty="0"/>
              <a:t>Copyright©2025.Doctor‘S-axellabo.AllRightsReserved.</a:t>
            </a:r>
            <a:endParaRPr kumimoji="1" lang="ja-JP" altLang="en-US" dirty="0"/>
          </a:p>
        </p:txBody>
      </p:sp>
      <p:sp>
        <p:nvSpPr>
          <p:cNvPr id="4" name="テキスト ボックス 3">
            <a:extLst>
              <a:ext uri="{FF2B5EF4-FFF2-40B4-BE49-F238E27FC236}">
                <a16:creationId xmlns:a16="http://schemas.microsoft.com/office/drawing/2014/main" id="{4841AFA9-FCD1-4168-42FB-C1822B12EDCE}"/>
              </a:ext>
            </a:extLst>
          </p:cNvPr>
          <p:cNvSpPr txBox="1"/>
          <p:nvPr/>
        </p:nvSpPr>
        <p:spPr>
          <a:xfrm>
            <a:off x="0" y="2160487"/>
            <a:ext cx="12192000" cy="1200329"/>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pPr algn="ctr"/>
            <a:r>
              <a:rPr lang="ja-JP" altLang="en-US" sz="3200" dirty="0">
                <a:solidFill>
                  <a:srgbClr val="002060"/>
                </a:solidFill>
              </a:rPr>
              <a:t>クリニックの高評価★５は、</a:t>
            </a:r>
            <a:endParaRPr lang="en-US" altLang="ja-JP" sz="3200" dirty="0">
              <a:solidFill>
                <a:srgbClr val="002060"/>
              </a:solidFill>
            </a:endParaRPr>
          </a:p>
          <a:p>
            <a:pPr algn="ctr"/>
            <a:r>
              <a:rPr lang="ja-JP" altLang="en-US" sz="3200" dirty="0">
                <a:solidFill>
                  <a:srgbClr val="002060"/>
                </a:solidFill>
              </a:rPr>
              <a:t> </a:t>
            </a:r>
            <a:r>
              <a:rPr lang="ja-JP" altLang="en-US" sz="4000" b="1" dirty="0">
                <a:solidFill>
                  <a:srgbClr val="002060"/>
                </a:solidFill>
              </a:rPr>
              <a:t>“</a:t>
            </a:r>
            <a:r>
              <a:rPr lang="ja-JP" altLang="en-US" sz="4000" b="1" u="sng" dirty="0">
                <a:solidFill>
                  <a:srgbClr val="002060"/>
                </a:solidFill>
              </a:rPr>
              <a:t>待つもの”</a:t>
            </a:r>
            <a:r>
              <a:rPr lang="ja-JP" altLang="en-US" sz="3600" b="1" u="sng" dirty="0">
                <a:solidFill>
                  <a:srgbClr val="002060"/>
                </a:solidFill>
              </a:rPr>
              <a:t> </a:t>
            </a:r>
            <a:r>
              <a:rPr lang="ja-JP" altLang="en-US" sz="3200" b="1" u="sng" dirty="0">
                <a:solidFill>
                  <a:srgbClr val="002060"/>
                </a:solidFill>
              </a:rPr>
              <a:t>ではなく“</a:t>
            </a:r>
            <a:r>
              <a:rPr lang="ja-JP" altLang="en-US" sz="4000" b="1" u="sng" dirty="0">
                <a:solidFill>
                  <a:srgbClr val="002060"/>
                </a:solidFill>
              </a:rPr>
              <a:t>作るもの</a:t>
            </a:r>
            <a:r>
              <a:rPr lang="ja-JP" altLang="en-US" sz="4000" b="1" dirty="0">
                <a:solidFill>
                  <a:srgbClr val="002060"/>
                </a:solidFill>
              </a:rPr>
              <a:t>”</a:t>
            </a:r>
            <a:endParaRPr lang="en-US" altLang="ja-JP" sz="4000" b="1" dirty="0">
              <a:solidFill>
                <a:srgbClr val="002060"/>
              </a:solidFill>
            </a:endParaRPr>
          </a:p>
        </p:txBody>
      </p:sp>
      <p:sp>
        <p:nvSpPr>
          <p:cNvPr id="3" name="テキスト ボックス 2">
            <a:extLst>
              <a:ext uri="{FF2B5EF4-FFF2-40B4-BE49-F238E27FC236}">
                <a16:creationId xmlns:a16="http://schemas.microsoft.com/office/drawing/2014/main" id="{30CFDE46-ED0F-04D5-C801-7F0092E547BF}"/>
              </a:ext>
            </a:extLst>
          </p:cNvPr>
          <p:cNvSpPr txBox="1"/>
          <p:nvPr/>
        </p:nvSpPr>
        <p:spPr>
          <a:xfrm>
            <a:off x="1177860" y="719395"/>
            <a:ext cx="9836282" cy="1169551"/>
          </a:xfrm>
          <a:prstGeom prst="rect">
            <a:avLst/>
          </a:prstGeom>
          <a:noFill/>
        </p:spPr>
        <p:txBody>
          <a:bodyPr wrap="none" rtlCol="0">
            <a:spAutoFit/>
          </a:bodyPr>
          <a:lstStyle/>
          <a:p>
            <a:pPr algn="ctr"/>
            <a:r>
              <a:rPr kumimoji="1" lang="ja-JP" altLang="en-US" sz="2800" b="1" dirty="0">
                <a:solidFill>
                  <a:schemeClr val="accent6">
                    <a:lumMod val="75000"/>
                  </a:schemeClr>
                </a:solidFill>
              </a:rPr>
              <a:t>１００％口コミ低評価★１を出さない！</a:t>
            </a:r>
            <a:endParaRPr kumimoji="1" lang="en-US" altLang="ja-JP" sz="2800" b="1" dirty="0">
              <a:solidFill>
                <a:schemeClr val="accent6">
                  <a:lumMod val="75000"/>
                </a:schemeClr>
              </a:solidFill>
            </a:endParaRPr>
          </a:p>
          <a:p>
            <a:pPr algn="ctr"/>
            <a:endParaRPr kumimoji="1" lang="en-US" altLang="ja-JP" sz="1000" b="1" dirty="0">
              <a:solidFill>
                <a:srgbClr val="0070C0"/>
              </a:solidFill>
            </a:endParaRPr>
          </a:p>
          <a:p>
            <a:pPr algn="ctr"/>
            <a:r>
              <a:rPr kumimoji="1" lang="ja-JP" altLang="en-US" sz="3200" b="1" dirty="0">
                <a:solidFill>
                  <a:srgbClr val="0070C0"/>
                </a:solidFill>
              </a:rPr>
              <a:t>高評価★５を生み出すスキル「診察のコツ」</a:t>
            </a:r>
            <a:r>
              <a:rPr kumimoji="1" lang="ja-JP" altLang="en-US" sz="1400" b="1" dirty="0">
                <a:solidFill>
                  <a:srgbClr val="0070C0"/>
                </a:solidFill>
              </a:rPr>
              <a:t>（歯科医</a:t>
            </a:r>
            <a:r>
              <a:rPr kumimoji="1" lang="en-US" altLang="ja-JP" sz="1400" b="1" dirty="0">
                <a:solidFill>
                  <a:srgbClr val="0070C0"/>
                </a:solidFill>
              </a:rPr>
              <a:t>version</a:t>
            </a:r>
            <a:r>
              <a:rPr kumimoji="1" lang="ja-JP" altLang="en-US" sz="1400" b="1" dirty="0">
                <a:solidFill>
                  <a:srgbClr val="0070C0"/>
                </a:solidFill>
              </a:rPr>
              <a:t>）</a:t>
            </a:r>
            <a:endParaRPr kumimoji="1" lang="ja-JP" altLang="en-US" sz="3200" b="1" dirty="0">
              <a:solidFill>
                <a:srgbClr val="0070C0"/>
              </a:solidFill>
            </a:endParaRPr>
          </a:p>
        </p:txBody>
      </p:sp>
      <p:sp>
        <p:nvSpPr>
          <p:cNvPr id="5" name="テキスト ボックス 4">
            <a:extLst>
              <a:ext uri="{FF2B5EF4-FFF2-40B4-BE49-F238E27FC236}">
                <a16:creationId xmlns:a16="http://schemas.microsoft.com/office/drawing/2014/main" id="{189B6AA8-0FB4-7783-F2F2-D12CCD190277}"/>
              </a:ext>
            </a:extLst>
          </p:cNvPr>
          <p:cNvSpPr txBox="1"/>
          <p:nvPr/>
        </p:nvSpPr>
        <p:spPr>
          <a:xfrm>
            <a:off x="0" y="5271896"/>
            <a:ext cx="12192000" cy="523220"/>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kumimoji="1" lang="ja-JP" altLang="en-US" sz="2800" b="1" dirty="0">
                <a:solidFill>
                  <a:srgbClr val="0070C0"/>
                </a:solidFill>
                <a:latin typeface="+mn-ea"/>
              </a:rPr>
              <a:t>★１レビューは“完全シャットアウト”　“競合クリニックを一歩リード！”</a:t>
            </a:r>
          </a:p>
        </p:txBody>
      </p:sp>
      <p:pic>
        <p:nvPicPr>
          <p:cNvPr id="6" name="Picture 4" descr="画像が生成されました">
            <a:extLst>
              <a:ext uri="{FF2B5EF4-FFF2-40B4-BE49-F238E27FC236}">
                <a16:creationId xmlns:a16="http://schemas.microsoft.com/office/drawing/2014/main" id="{F26C9CEA-A1E6-218D-956F-6EB479C4A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6EA849AB-1468-20D3-75C3-A9BDEC686679}"/>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l="12577" t="32980" r="12575" b="32788"/>
          <a:stretch>
            <a:fillRect/>
          </a:stretch>
        </p:blipFill>
        <p:spPr>
          <a:xfrm>
            <a:off x="1599133" y="201525"/>
            <a:ext cx="1439631" cy="4938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9" name="テキスト ボックス 8">
            <a:extLst>
              <a:ext uri="{FF2B5EF4-FFF2-40B4-BE49-F238E27FC236}">
                <a16:creationId xmlns:a16="http://schemas.microsoft.com/office/drawing/2014/main" id="{99FFCAAE-8DA2-120F-1603-63D4A61CD80A}"/>
              </a:ext>
            </a:extLst>
          </p:cNvPr>
          <p:cNvSpPr txBox="1"/>
          <p:nvPr/>
        </p:nvSpPr>
        <p:spPr>
          <a:xfrm>
            <a:off x="0" y="3654636"/>
            <a:ext cx="12192000" cy="1323439"/>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a:r>
              <a:rPr lang="ja-JP" altLang="en-US" sz="2800" b="1" dirty="0">
                <a:solidFill>
                  <a:schemeClr val="bg1"/>
                </a:solidFill>
              </a:rPr>
              <a:t>ー★５をザクザク量産する考え方ー</a:t>
            </a:r>
            <a:endParaRPr lang="en-US" altLang="ja-JP" sz="2800" b="1" dirty="0">
              <a:solidFill>
                <a:schemeClr val="bg1"/>
              </a:solidFill>
            </a:endParaRPr>
          </a:p>
          <a:p>
            <a:pPr algn="ctr"/>
            <a:endParaRPr lang="en-US" altLang="ja-JP" sz="1200" b="1" dirty="0">
              <a:solidFill>
                <a:schemeClr val="bg1"/>
              </a:solidFill>
            </a:endParaRPr>
          </a:p>
          <a:p>
            <a:pPr algn="ctr"/>
            <a:r>
              <a:rPr lang="ja-JP" altLang="en-US" sz="4000" b="1" dirty="0">
                <a:solidFill>
                  <a:schemeClr val="bg1"/>
                </a:solidFill>
              </a:rPr>
              <a:t>「何を話すかよりも、どのように話すか」</a:t>
            </a:r>
            <a:endParaRPr lang="ja-JP" altLang="en-US" sz="3200" dirty="0">
              <a:solidFill>
                <a:schemeClr val="bg1"/>
              </a:solidFill>
            </a:endParaRPr>
          </a:p>
        </p:txBody>
      </p:sp>
    </p:spTree>
    <p:extLst>
      <p:ext uri="{BB962C8B-B14F-4D97-AF65-F5344CB8AC3E}">
        <p14:creationId xmlns:p14="http://schemas.microsoft.com/office/powerpoint/2010/main" val="4164683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C81E61C2-9F86-115D-7649-842B46F00DF8}"/>
              </a:ext>
            </a:extLst>
          </p:cNvPr>
          <p:cNvSpPr>
            <a:spLocks noGrp="1"/>
          </p:cNvSpPr>
          <p:nvPr>
            <p:ph type="ftr" sz="quarter" idx="11"/>
          </p:nvPr>
        </p:nvSpPr>
        <p:spPr/>
        <p:txBody>
          <a:bodyPr/>
          <a:lstStyle/>
          <a:p>
            <a:r>
              <a:rPr kumimoji="1" lang="en-US" altLang="ja-JP" dirty="0"/>
              <a:t>Copyright©2025.Doctor‘S-axellabo.AllRightsReserved.</a:t>
            </a:r>
            <a:endParaRPr kumimoji="1" lang="ja-JP" altLang="en-US" dirty="0"/>
          </a:p>
        </p:txBody>
      </p:sp>
      <p:sp>
        <p:nvSpPr>
          <p:cNvPr id="4" name="テキスト ボックス 3">
            <a:extLst>
              <a:ext uri="{FF2B5EF4-FFF2-40B4-BE49-F238E27FC236}">
                <a16:creationId xmlns:a16="http://schemas.microsoft.com/office/drawing/2014/main" id="{5F679973-DFA0-1990-2CE7-CB85E3667685}"/>
              </a:ext>
            </a:extLst>
          </p:cNvPr>
          <p:cNvSpPr txBox="1"/>
          <p:nvPr/>
        </p:nvSpPr>
        <p:spPr>
          <a:xfrm>
            <a:off x="1275072" y="1082613"/>
            <a:ext cx="10342896" cy="4347344"/>
          </a:xfrm>
          <a:prstGeom prst="rect">
            <a:avLst/>
          </a:prstGeom>
          <a:noFill/>
        </p:spPr>
        <p:txBody>
          <a:bodyPr wrap="none" rtlCol="0">
            <a:spAutoFit/>
          </a:bodyPr>
          <a:lstStyle/>
          <a:p>
            <a:r>
              <a:rPr kumimoji="1" lang="ja-JP" altLang="en-US" sz="2400" b="1" dirty="0"/>
              <a:t>　　“</a:t>
            </a:r>
            <a:r>
              <a:rPr kumimoji="1" lang="ja-JP" altLang="en-US" sz="2400" b="1" u="sng" dirty="0"/>
              <a:t>低評価★１</a:t>
            </a:r>
            <a:r>
              <a:rPr kumimoji="1" lang="ja-JP" altLang="en-US" sz="2400" b="1" dirty="0"/>
              <a:t>”も“</a:t>
            </a:r>
            <a:r>
              <a:rPr kumimoji="1" lang="ja-JP" altLang="en-US" sz="2400" b="1" u="sng" dirty="0"/>
              <a:t>高評価★５</a:t>
            </a:r>
            <a:r>
              <a:rPr kumimoji="1" lang="ja-JP" altLang="en-US" sz="2400" b="1" dirty="0"/>
              <a:t>”は偶然に生まれるものではない。</a:t>
            </a:r>
            <a:endParaRPr kumimoji="1" lang="en-US" altLang="ja-JP" sz="2400" b="1" dirty="0"/>
          </a:p>
          <a:p>
            <a:endParaRPr kumimoji="1" lang="en-US" altLang="ja-JP" sz="1000" b="1" dirty="0"/>
          </a:p>
          <a:p>
            <a:endParaRPr kumimoji="1" lang="en-US" altLang="ja-JP" sz="1050" b="1" dirty="0"/>
          </a:p>
          <a:p>
            <a:r>
              <a:rPr kumimoji="1" lang="ja-JP" altLang="en-US" sz="2400" b="1" dirty="0"/>
              <a:t>　つまり</a:t>
            </a:r>
            <a:r>
              <a:rPr kumimoji="1" lang="ja-JP" altLang="en-US" sz="2800" b="1" dirty="0">
                <a:solidFill>
                  <a:srgbClr val="FF0000"/>
                </a:solidFill>
              </a:rPr>
              <a:t>“</a:t>
            </a:r>
            <a:r>
              <a:rPr kumimoji="1" lang="ja-JP" altLang="en-US" sz="2800" b="1" u="sng" dirty="0">
                <a:solidFill>
                  <a:srgbClr val="FF0000"/>
                </a:solidFill>
              </a:rPr>
              <a:t>高評価★５”を“意図的”に生み出させる</a:t>
            </a:r>
            <a:r>
              <a:rPr kumimoji="1" lang="ja-JP" altLang="en-US" sz="2400" b="1" dirty="0"/>
              <a:t>ことができる。</a:t>
            </a:r>
            <a:endParaRPr kumimoji="1" lang="en-US" altLang="ja-JP" sz="2400" b="1" dirty="0"/>
          </a:p>
          <a:p>
            <a:endParaRPr kumimoji="1" lang="en-US" altLang="ja-JP" sz="1000" b="1" dirty="0"/>
          </a:p>
          <a:p>
            <a:endParaRPr kumimoji="1" lang="en-US" altLang="ja-JP" sz="1050" b="1" dirty="0">
              <a:solidFill>
                <a:schemeClr val="accent6">
                  <a:lumMod val="75000"/>
                </a:schemeClr>
              </a:solidFill>
            </a:endParaRPr>
          </a:p>
          <a:p>
            <a:pPr algn="ctr"/>
            <a:r>
              <a:rPr kumimoji="1" lang="ja-JP" altLang="en-US" sz="4400" b="1" dirty="0">
                <a:solidFill>
                  <a:schemeClr val="accent6">
                    <a:lumMod val="75000"/>
                  </a:schemeClr>
                </a:solidFill>
              </a:rPr>
              <a:t>ー★５を量産する“３つの力”ー</a:t>
            </a:r>
            <a:endParaRPr kumimoji="1" lang="en-US" altLang="ja-JP" sz="4400" b="1" dirty="0">
              <a:solidFill>
                <a:schemeClr val="accent6">
                  <a:lumMod val="75000"/>
                </a:schemeClr>
              </a:solidFill>
            </a:endParaRPr>
          </a:p>
          <a:p>
            <a:pPr algn="ctr"/>
            <a:endParaRPr kumimoji="1" lang="en-US" altLang="ja-JP" sz="1050" b="1" dirty="0">
              <a:solidFill>
                <a:schemeClr val="accent6">
                  <a:lumMod val="75000"/>
                </a:schemeClr>
              </a:solidFill>
            </a:endParaRPr>
          </a:p>
          <a:p>
            <a:pPr algn="ctr"/>
            <a:r>
              <a:rPr kumimoji="1" lang="ja-JP" altLang="en-US" sz="4800" b="1" dirty="0">
                <a:solidFill>
                  <a:schemeClr val="accent6">
                    <a:lumMod val="75000"/>
                  </a:schemeClr>
                </a:solidFill>
              </a:rPr>
              <a:t>「笑顔</a:t>
            </a:r>
            <a:r>
              <a:rPr kumimoji="1" lang="en-US" altLang="ja-JP" sz="4800" b="1" dirty="0">
                <a:solidFill>
                  <a:schemeClr val="accent6">
                    <a:lumMod val="75000"/>
                  </a:schemeClr>
                </a:solidFill>
              </a:rPr>
              <a:t>×</a:t>
            </a:r>
            <a:r>
              <a:rPr kumimoji="1" lang="ja-JP" altLang="en-US" sz="4800" b="1" dirty="0">
                <a:solidFill>
                  <a:schemeClr val="accent6">
                    <a:lumMod val="75000"/>
                  </a:schemeClr>
                </a:solidFill>
              </a:rPr>
              <a:t>スキル</a:t>
            </a:r>
            <a:r>
              <a:rPr kumimoji="1" lang="en-US" altLang="ja-JP" sz="4800" b="1" dirty="0">
                <a:solidFill>
                  <a:schemeClr val="accent6">
                    <a:lumMod val="75000"/>
                  </a:schemeClr>
                </a:solidFill>
              </a:rPr>
              <a:t>×</a:t>
            </a:r>
            <a:r>
              <a:rPr kumimoji="1" lang="ja-JP" altLang="en-US" sz="4800" b="1" dirty="0">
                <a:solidFill>
                  <a:schemeClr val="accent6">
                    <a:lumMod val="75000"/>
                  </a:schemeClr>
                </a:solidFill>
              </a:rPr>
              <a:t>心構え」</a:t>
            </a:r>
            <a:endParaRPr kumimoji="1" lang="en-US" altLang="ja-JP" sz="4800" b="1" dirty="0">
              <a:solidFill>
                <a:schemeClr val="accent6">
                  <a:lumMod val="75000"/>
                </a:schemeClr>
              </a:solidFill>
            </a:endParaRPr>
          </a:p>
          <a:p>
            <a:endParaRPr kumimoji="1" lang="en-US" altLang="ja-JP" sz="1050" b="1" dirty="0">
              <a:solidFill>
                <a:schemeClr val="accent6">
                  <a:lumMod val="75000"/>
                </a:schemeClr>
              </a:solidFill>
            </a:endParaRPr>
          </a:p>
          <a:p>
            <a:r>
              <a:rPr kumimoji="1" lang="ja-JP" altLang="en-US" sz="2400" b="1" dirty="0"/>
              <a:t>この高評価★５をザクザク生み出すための講座が、現在、無料公開中の</a:t>
            </a:r>
            <a:r>
              <a:rPr kumimoji="1" lang="en-US" altLang="ja-JP" sz="2400" b="1" dirty="0"/>
              <a:t>‥</a:t>
            </a:r>
          </a:p>
          <a:p>
            <a:endParaRPr kumimoji="1" lang="en-US" altLang="ja-JP" sz="1050" b="1" dirty="0"/>
          </a:p>
          <a:p>
            <a:pPr algn="ctr"/>
            <a:r>
              <a:rPr kumimoji="1" lang="ja-JP" altLang="en-US" sz="3200" b="1" dirty="0">
                <a:solidFill>
                  <a:srgbClr val="C00000"/>
                </a:solidFill>
              </a:rPr>
              <a:t>“</a:t>
            </a:r>
            <a:r>
              <a:rPr kumimoji="1" lang="en-US" altLang="ja-JP" sz="3200" b="1" dirty="0">
                <a:solidFill>
                  <a:srgbClr val="C00000"/>
                </a:solidFill>
              </a:rPr>
              <a:t>Google</a:t>
            </a:r>
            <a:r>
              <a:rPr kumimoji="1" lang="ja-JP" altLang="en-US" sz="3200" b="1" dirty="0">
                <a:solidFill>
                  <a:srgbClr val="C00000"/>
                </a:solidFill>
              </a:rPr>
              <a:t>活用術”</a:t>
            </a:r>
            <a:r>
              <a:rPr kumimoji="1" lang="ja-JP" altLang="en-US" sz="2400" b="1" dirty="0"/>
              <a:t>になります。</a:t>
            </a:r>
          </a:p>
        </p:txBody>
      </p:sp>
      <p:pic>
        <p:nvPicPr>
          <p:cNvPr id="3" name="Picture 4" descr="画像が生成されました">
            <a:extLst>
              <a:ext uri="{FF2B5EF4-FFF2-40B4-BE49-F238E27FC236}">
                <a16:creationId xmlns:a16="http://schemas.microsoft.com/office/drawing/2014/main" id="{AC3808FB-141C-2B0B-9162-3A7795FB1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AB4C6A76-FDA0-35BD-4513-1302041DD8A9}"/>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l="12577" t="32980" r="12575" b="32788"/>
          <a:stretch>
            <a:fillRect/>
          </a:stretch>
        </p:blipFill>
        <p:spPr>
          <a:xfrm>
            <a:off x="1599133" y="201525"/>
            <a:ext cx="1439631" cy="4938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テキスト ボックス 6">
            <a:extLst>
              <a:ext uri="{FF2B5EF4-FFF2-40B4-BE49-F238E27FC236}">
                <a16:creationId xmlns:a16="http://schemas.microsoft.com/office/drawing/2014/main" id="{4288B28C-1020-7A78-1D88-01A7AE78EFD2}"/>
              </a:ext>
            </a:extLst>
          </p:cNvPr>
          <p:cNvSpPr txBox="1"/>
          <p:nvPr/>
        </p:nvSpPr>
        <p:spPr>
          <a:xfrm>
            <a:off x="971551" y="5817227"/>
            <a:ext cx="10248898" cy="584775"/>
          </a:xfrm>
          <a:prstGeom prst="rect">
            <a:avLst/>
          </a:prstGeom>
          <a:solidFill>
            <a:schemeClr val="accent6">
              <a:lumMod val="20000"/>
              <a:lumOff val="80000"/>
            </a:schemeClr>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b="1" dirty="0">
                <a:solidFill>
                  <a:schemeClr val="accent6">
                    <a:lumMod val="75000"/>
                  </a:schemeClr>
                </a:solidFill>
              </a:rPr>
              <a:t>❖“高評価</a:t>
            </a:r>
            <a:r>
              <a:rPr lang="ja-JP" altLang="en-US" sz="2800" b="1" dirty="0">
                <a:solidFill>
                  <a:schemeClr val="accent6">
                    <a:lumMod val="75000"/>
                  </a:schemeClr>
                </a:solidFill>
              </a:rPr>
              <a:t>★５</a:t>
            </a:r>
            <a:r>
              <a:rPr lang="ja-JP" altLang="en-US" b="1" dirty="0">
                <a:solidFill>
                  <a:schemeClr val="accent6">
                    <a:lumMod val="75000"/>
                  </a:schemeClr>
                </a:solidFill>
              </a:rPr>
              <a:t>レビュー量産”で“</a:t>
            </a:r>
            <a:r>
              <a:rPr lang="ja-JP" altLang="en-US" sz="2400" b="1" dirty="0">
                <a:solidFill>
                  <a:schemeClr val="accent6">
                    <a:lumMod val="75000"/>
                  </a:schemeClr>
                </a:solidFill>
              </a:rPr>
              <a:t>クリニック戦国時代</a:t>
            </a:r>
            <a:r>
              <a:rPr lang="ja-JP" altLang="en-US" b="1" dirty="0">
                <a:solidFill>
                  <a:schemeClr val="accent6">
                    <a:lumMod val="75000"/>
                  </a:schemeClr>
                </a:solidFill>
              </a:rPr>
              <a:t>”の</a:t>
            </a:r>
            <a:r>
              <a:rPr lang="ja-JP" altLang="en-US" sz="2400" b="1" dirty="0">
                <a:solidFill>
                  <a:schemeClr val="accent6">
                    <a:lumMod val="75000"/>
                  </a:schemeClr>
                </a:solidFill>
              </a:rPr>
              <a:t>「</a:t>
            </a:r>
            <a:r>
              <a:rPr lang="ja-JP" altLang="en-US" sz="3200" b="1" dirty="0">
                <a:solidFill>
                  <a:schemeClr val="accent6">
                    <a:lumMod val="75000"/>
                  </a:schemeClr>
                </a:solidFill>
              </a:rPr>
              <a:t>勝</a:t>
            </a:r>
            <a:r>
              <a:rPr lang="ja-JP" altLang="en-US" sz="2400" b="1" dirty="0">
                <a:solidFill>
                  <a:schemeClr val="accent6">
                    <a:lumMod val="75000"/>
                  </a:schemeClr>
                </a:solidFill>
              </a:rPr>
              <a:t>ち組へ」</a:t>
            </a:r>
            <a:r>
              <a:rPr lang="ja-JP" altLang="en-US" b="1" dirty="0">
                <a:solidFill>
                  <a:schemeClr val="accent6">
                    <a:lumMod val="75000"/>
                  </a:schemeClr>
                </a:solidFill>
              </a:rPr>
              <a:t>❖</a:t>
            </a:r>
          </a:p>
        </p:txBody>
      </p:sp>
    </p:spTree>
    <p:extLst>
      <p:ext uri="{BB962C8B-B14F-4D97-AF65-F5344CB8AC3E}">
        <p14:creationId xmlns:p14="http://schemas.microsoft.com/office/powerpoint/2010/main" val="300449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F4422505-4821-C7CC-B172-F4629468AD52}"/>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pic>
        <p:nvPicPr>
          <p:cNvPr id="3" name="Picture 4" descr="画像が生成されました">
            <a:extLst>
              <a:ext uri="{FF2B5EF4-FFF2-40B4-BE49-F238E27FC236}">
                <a16:creationId xmlns:a16="http://schemas.microsoft.com/office/drawing/2014/main" id="{16CDA350-883C-D319-6621-04CB16FD67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0B3C9648-4C39-AE26-99B1-AE6E23D4BCF6}"/>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l="12577" t="32980" r="12575" b="32788"/>
          <a:stretch>
            <a:fillRect/>
          </a:stretch>
        </p:blipFill>
        <p:spPr>
          <a:xfrm>
            <a:off x="1599133" y="201525"/>
            <a:ext cx="1439631" cy="4938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6" name="テキスト ボックス 5">
            <a:extLst>
              <a:ext uri="{FF2B5EF4-FFF2-40B4-BE49-F238E27FC236}">
                <a16:creationId xmlns:a16="http://schemas.microsoft.com/office/drawing/2014/main" id="{6B151F4F-9ED3-8DC4-A61D-76CF6E83E17D}"/>
              </a:ext>
            </a:extLst>
          </p:cNvPr>
          <p:cNvSpPr txBox="1"/>
          <p:nvPr/>
        </p:nvSpPr>
        <p:spPr>
          <a:xfrm>
            <a:off x="1926793" y="2881477"/>
            <a:ext cx="9417963" cy="3139321"/>
          </a:xfrm>
          <a:prstGeom prst="rect">
            <a:avLst/>
          </a:prstGeom>
          <a:noFill/>
        </p:spPr>
        <p:txBody>
          <a:bodyPr wrap="none" rtlCol="0">
            <a:spAutoFit/>
          </a:bodyPr>
          <a:lstStyle/>
          <a:p>
            <a:r>
              <a:rPr kumimoji="1" lang="ja-JP" altLang="en-US" dirty="0">
                <a:solidFill>
                  <a:srgbClr val="002060"/>
                </a:solidFill>
              </a:rPr>
              <a:t>・クレーム、</a:t>
            </a:r>
            <a:r>
              <a:rPr kumimoji="1" lang="en-US" altLang="ja-JP" dirty="0">
                <a:solidFill>
                  <a:srgbClr val="002060"/>
                </a:solidFill>
              </a:rPr>
              <a:t>Google</a:t>
            </a:r>
            <a:r>
              <a:rPr kumimoji="1" lang="ja-JP" altLang="en-US" dirty="0">
                <a:solidFill>
                  <a:srgbClr val="002060"/>
                </a:solidFill>
              </a:rPr>
              <a:t>低評価レビューの傾向と対策</a:t>
            </a:r>
            <a:endParaRPr kumimoji="1" lang="en-US" altLang="ja-JP" dirty="0">
              <a:solidFill>
                <a:srgbClr val="002060"/>
              </a:solidFill>
            </a:endParaRPr>
          </a:p>
          <a:p>
            <a:r>
              <a:rPr kumimoji="1" lang="ja-JP" altLang="en-US" dirty="0">
                <a:solidFill>
                  <a:srgbClr val="002060"/>
                </a:solidFill>
              </a:rPr>
              <a:t>・クレームの</a:t>
            </a:r>
            <a:r>
              <a:rPr kumimoji="1" lang="ja-JP" altLang="en-US" b="1" dirty="0">
                <a:solidFill>
                  <a:srgbClr val="002060"/>
                </a:solidFill>
              </a:rPr>
              <a:t>７５％は“２次クレーム”</a:t>
            </a:r>
            <a:endParaRPr kumimoji="1" lang="en-US" altLang="ja-JP" b="1" dirty="0">
              <a:solidFill>
                <a:srgbClr val="002060"/>
              </a:solidFill>
            </a:endParaRPr>
          </a:p>
          <a:p>
            <a:r>
              <a:rPr kumimoji="1" lang="ja-JP" altLang="en-US" dirty="0">
                <a:solidFill>
                  <a:srgbClr val="002060"/>
                </a:solidFill>
              </a:rPr>
              <a:t>・クレームの出ない問診法</a:t>
            </a:r>
            <a:r>
              <a:rPr kumimoji="1" lang="ja-JP" altLang="en-US" b="1" dirty="0">
                <a:solidFill>
                  <a:srgbClr val="002060"/>
                </a:solidFill>
              </a:rPr>
              <a:t>「患者と向き合わない！立ち位置のシフトチェンジ問診法」</a:t>
            </a:r>
            <a:endParaRPr kumimoji="1" lang="en-US" altLang="ja-JP" b="1" dirty="0">
              <a:solidFill>
                <a:srgbClr val="002060"/>
              </a:solidFill>
            </a:endParaRPr>
          </a:p>
          <a:p>
            <a:r>
              <a:rPr kumimoji="1" lang="ja-JP" altLang="en-US" dirty="0">
                <a:solidFill>
                  <a:srgbClr val="002060"/>
                </a:solidFill>
              </a:rPr>
              <a:t>・即実践可能“ホームページ改善術”</a:t>
            </a:r>
            <a:endParaRPr kumimoji="1" lang="en-US" altLang="ja-JP" dirty="0">
              <a:solidFill>
                <a:srgbClr val="002060"/>
              </a:solidFill>
            </a:endParaRPr>
          </a:p>
          <a:p>
            <a:r>
              <a:rPr kumimoji="1" lang="ja-JP" altLang="en-US" dirty="0">
                <a:solidFill>
                  <a:srgbClr val="002060"/>
                </a:solidFill>
              </a:rPr>
              <a:t>・</a:t>
            </a:r>
            <a:r>
              <a:rPr kumimoji="1" lang="ja-JP" altLang="en-US" b="1" dirty="0">
                <a:solidFill>
                  <a:srgbClr val="002060"/>
                </a:solidFill>
              </a:rPr>
              <a:t>クレームに反応するな！対応せよ！</a:t>
            </a:r>
            <a:endParaRPr kumimoji="1" lang="en-US" altLang="ja-JP" b="1" dirty="0">
              <a:solidFill>
                <a:srgbClr val="002060"/>
              </a:solidFill>
            </a:endParaRPr>
          </a:p>
          <a:p>
            <a:r>
              <a:rPr kumimoji="1" lang="ja-JP" altLang="en-US" dirty="0">
                <a:solidFill>
                  <a:srgbClr val="002060"/>
                </a:solidFill>
              </a:rPr>
              <a:t>・クレームとは</a:t>
            </a:r>
            <a:r>
              <a:rPr kumimoji="1" lang="ja-JP" altLang="en-US" b="1" dirty="0">
                <a:solidFill>
                  <a:srgbClr val="002060"/>
                </a:solidFill>
              </a:rPr>
              <a:t>患者からの○○○</a:t>
            </a:r>
            <a:endParaRPr kumimoji="1" lang="en-US" altLang="ja-JP" b="1" dirty="0">
              <a:solidFill>
                <a:srgbClr val="002060"/>
              </a:solidFill>
            </a:endParaRPr>
          </a:p>
          <a:p>
            <a:r>
              <a:rPr kumimoji="1" lang="ja-JP" altLang="en-US" dirty="0">
                <a:solidFill>
                  <a:srgbClr val="002060"/>
                </a:solidFill>
              </a:rPr>
              <a:t>・</a:t>
            </a:r>
            <a:r>
              <a:rPr kumimoji="1" lang="ja-JP" altLang="en-US" b="1" dirty="0">
                <a:solidFill>
                  <a:srgbClr val="002060"/>
                </a:solidFill>
              </a:rPr>
              <a:t>世の中のもめ事の９５％を解決</a:t>
            </a:r>
            <a:r>
              <a:rPr kumimoji="1" lang="ja-JP" altLang="en-US" dirty="0">
                <a:solidFill>
                  <a:srgbClr val="002060"/>
                </a:solidFill>
              </a:rPr>
              <a:t>してしまうスキル</a:t>
            </a:r>
            <a:endParaRPr kumimoji="1" lang="en-US" altLang="ja-JP" dirty="0">
              <a:solidFill>
                <a:srgbClr val="002060"/>
              </a:solidFill>
            </a:endParaRPr>
          </a:p>
          <a:p>
            <a:r>
              <a:rPr kumimoji="1" lang="ja-JP" altLang="en-US" dirty="0">
                <a:solidFill>
                  <a:srgbClr val="002060"/>
                </a:solidFill>
              </a:rPr>
              <a:t>・「また会いたい」と思わせる魔法</a:t>
            </a:r>
            <a:endParaRPr kumimoji="1" lang="en-US" altLang="ja-JP" dirty="0">
              <a:solidFill>
                <a:srgbClr val="002060"/>
              </a:solidFill>
            </a:endParaRPr>
          </a:p>
          <a:p>
            <a:r>
              <a:rPr kumimoji="1" lang="ja-JP" altLang="en-US" dirty="0">
                <a:solidFill>
                  <a:srgbClr val="002060"/>
                </a:solidFill>
              </a:rPr>
              <a:t>・</a:t>
            </a:r>
            <a:r>
              <a:rPr kumimoji="1" lang="ja-JP" altLang="en-US" b="1" dirty="0">
                <a:solidFill>
                  <a:srgbClr val="002060"/>
                </a:solidFill>
              </a:rPr>
              <a:t>電話予約を断りながらも高評価を手にするスキル</a:t>
            </a:r>
            <a:endParaRPr kumimoji="1" lang="en-US" altLang="ja-JP" b="1" dirty="0">
              <a:solidFill>
                <a:srgbClr val="002060"/>
              </a:solidFill>
            </a:endParaRPr>
          </a:p>
          <a:p>
            <a:r>
              <a:rPr kumimoji="1" lang="ja-JP" altLang="en-US" dirty="0">
                <a:solidFill>
                  <a:srgbClr val="002060"/>
                </a:solidFill>
              </a:rPr>
              <a:t>・ネットに</a:t>
            </a:r>
            <a:r>
              <a:rPr kumimoji="1" lang="ja-JP" altLang="en-US" b="1" dirty="0">
                <a:solidFill>
                  <a:srgbClr val="002060"/>
                </a:solidFill>
              </a:rPr>
              <a:t>低評価を出さない仕組み</a:t>
            </a:r>
            <a:endParaRPr kumimoji="1" lang="en-US" altLang="ja-JP" b="1" dirty="0">
              <a:solidFill>
                <a:srgbClr val="002060"/>
              </a:solidFill>
            </a:endParaRPr>
          </a:p>
          <a:p>
            <a:r>
              <a:rPr kumimoji="1" lang="ja-JP" altLang="en-US" dirty="0">
                <a:solidFill>
                  <a:srgbClr val="002060"/>
                </a:solidFill>
              </a:rPr>
              <a:t>・コスト削減法等</a:t>
            </a:r>
          </a:p>
        </p:txBody>
      </p:sp>
      <p:sp>
        <p:nvSpPr>
          <p:cNvPr id="5" name="テキスト ボックス 4">
            <a:extLst>
              <a:ext uri="{FF2B5EF4-FFF2-40B4-BE49-F238E27FC236}">
                <a16:creationId xmlns:a16="http://schemas.microsoft.com/office/drawing/2014/main" id="{A3073879-0954-38B6-4874-D0E59FF9EDD7}"/>
              </a:ext>
            </a:extLst>
          </p:cNvPr>
          <p:cNvSpPr txBox="1"/>
          <p:nvPr/>
        </p:nvSpPr>
        <p:spPr>
          <a:xfrm>
            <a:off x="1518944" y="940784"/>
            <a:ext cx="9928860" cy="1508105"/>
          </a:xfrm>
          <a:prstGeom prst="rect">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p:spPr>
        <p:txBody>
          <a:bodyPr wrap="square">
            <a:spAutoFit/>
          </a:bodyPr>
          <a:lstStyle/>
          <a:p>
            <a:pPr algn="ctr"/>
            <a:r>
              <a:rPr lang="ja-JP" altLang="en-US" sz="1400" b="1" dirty="0">
                <a:ln/>
                <a:solidFill>
                  <a:schemeClr val="accent6">
                    <a:lumMod val="75000"/>
                  </a:schemeClr>
                </a:solidFill>
                <a:latin typeface="游ゴシック" panose="020B0400000000000000" pitchFamily="50" charset="-128"/>
                <a:ea typeface="游ゴシック" panose="020B0400000000000000" pitchFamily="50" charset="-128"/>
              </a:rPr>
              <a:t>ー　クレームゼロ・離職率ゼロ・患者満足度</a:t>
            </a:r>
            <a:r>
              <a:rPr lang="en-US" altLang="ja-JP" sz="1400" b="1" dirty="0">
                <a:ln/>
                <a:solidFill>
                  <a:schemeClr val="accent6">
                    <a:lumMod val="75000"/>
                  </a:schemeClr>
                </a:solidFill>
                <a:latin typeface="游ゴシック" panose="020B0400000000000000" pitchFamily="50" charset="-128"/>
                <a:ea typeface="游ゴシック" panose="020B0400000000000000" pitchFamily="50" charset="-128"/>
              </a:rPr>
              <a:t>200%</a:t>
            </a:r>
            <a:r>
              <a:rPr lang="ja-JP" altLang="en-US" sz="1400" b="1" dirty="0">
                <a:ln/>
                <a:solidFill>
                  <a:schemeClr val="accent6">
                    <a:lumMod val="75000"/>
                  </a:schemeClr>
                </a:solidFill>
                <a:latin typeface="游ゴシック" panose="020B0400000000000000" pitchFamily="50" charset="-128"/>
                <a:ea typeface="游ゴシック" panose="020B0400000000000000" pitchFamily="50" charset="-128"/>
              </a:rPr>
              <a:t>を叶える　ー</a:t>
            </a:r>
            <a:endParaRPr lang="ja-JP" altLang="en-US" sz="2000" b="1" dirty="0">
              <a:ln/>
              <a:solidFill>
                <a:schemeClr val="accent6">
                  <a:lumMod val="75000"/>
                </a:schemeClr>
              </a:solidFill>
            </a:endParaRPr>
          </a:p>
          <a:p>
            <a:pPr algn="ctr"/>
            <a:endParaRPr lang="en-US" altLang="ja-JP" sz="900" b="1" dirty="0">
              <a:ln/>
              <a:solidFill>
                <a:schemeClr val="accent6">
                  <a:lumMod val="75000"/>
                </a:schemeClr>
              </a:solidFill>
              <a:latin typeface="游ゴシック" panose="020B0400000000000000" pitchFamily="50" charset="-128"/>
              <a:ea typeface="游ゴシック" panose="020B0400000000000000" pitchFamily="50" charset="-128"/>
            </a:endParaRPr>
          </a:p>
          <a:p>
            <a:pPr algn="ctr"/>
            <a:r>
              <a:rPr lang="ja-JP" altLang="en-US" sz="1100" b="1" dirty="0">
                <a:ln/>
                <a:solidFill>
                  <a:schemeClr val="accent6">
                    <a:lumMod val="75000"/>
                  </a:schemeClr>
                </a:solidFill>
                <a:latin typeface="游ゴシック" panose="020B0400000000000000" pitchFamily="50" charset="-128"/>
                <a:ea typeface="游ゴシック" panose="020B0400000000000000" pitchFamily="50" charset="-128"/>
              </a:rPr>
              <a:t>ネガティブレビュー対策</a:t>
            </a:r>
            <a:r>
              <a:rPr lang="en-US" altLang="ja-JP" sz="1100" b="1" dirty="0">
                <a:ln/>
                <a:solidFill>
                  <a:schemeClr val="accent6">
                    <a:lumMod val="75000"/>
                  </a:schemeClr>
                </a:solidFill>
                <a:latin typeface="游ゴシック" panose="020B0400000000000000" pitchFamily="50" charset="-128"/>
                <a:ea typeface="游ゴシック" panose="020B0400000000000000" pitchFamily="50" charset="-128"/>
              </a:rPr>
              <a:t>×</a:t>
            </a:r>
            <a:r>
              <a:rPr lang="ja-JP" altLang="en-US" sz="1100" b="1" dirty="0">
                <a:ln/>
                <a:solidFill>
                  <a:schemeClr val="accent6">
                    <a:lumMod val="75000"/>
                  </a:schemeClr>
                </a:solidFill>
                <a:latin typeface="游ゴシック" panose="020B0400000000000000" pitchFamily="50" charset="-128"/>
                <a:ea typeface="游ゴシック" panose="020B0400000000000000" pitchFamily="50" charset="-128"/>
              </a:rPr>
              <a:t>自由診療率倍増</a:t>
            </a:r>
            <a:r>
              <a:rPr lang="en-US" altLang="ja-JP" sz="1100" b="1" dirty="0">
                <a:ln/>
                <a:solidFill>
                  <a:schemeClr val="accent6">
                    <a:lumMod val="75000"/>
                  </a:schemeClr>
                </a:solidFill>
                <a:latin typeface="游ゴシック" panose="020B0400000000000000" pitchFamily="50" charset="-128"/>
                <a:ea typeface="游ゴシック" panose="020B0400000000000000" pitchFamily="50" charset="-128"/>
              </a:rPr>
              <a:t>×</a:t>
            </a:r>
            <a:r>
              <a:rPr lang="ja-JP" altLang="en-US" sz="1100" b="1" dirty="0">
                <a:ln/>
                <a:solidFill>
                  <a:schemeClr val="accent6">
                    <a:lumMod val="75000"/>
                  </a:schemeClr>
                </a:solidFill>
                <a:latin typeface="游ゴシック" panose="020B0400000000000000" pitchFamily="50" charset="-128"/>
                <a:ea typeface="游ゴシック" panose="020B0400000000000000" pitchFamily="50" charset="-128"/>
              </a:rPr>
              <a:t>スタッフ接遇教育のクリニック経営戦略</a:t>
            </a:r>
            <a:endParaRPr lang="en-US" altLang="ja-JP" sz="1100" b="1" dirty="0">
              <a:ln/>
              <a:solidFill>
                <a:schemeClr val="accent6">
                  <a:lumMod val="75000"/>
                </a:schemeClr>
              </a:solidFill>
              <a:latin typeface="游ゴシック" panose="020B0400000000000000" pitchFamily="50" charset="-128"/>
              <a:ea typeface="游ゴシック" panose="020B0400000000000000" pitchFamily="50" charset="-128"/>
            </a:endParaRPr>
          </a:p>
          <a:p>
            <a:pPr algn="ctr"/>
            <a:endParaRPr lang="en-US" altLang="ja-JP" sz="800" b="1" dirty="0">
              <a:ln/>
              <a:solidFill>
                <a:srgbClr val="002060"/>
              </a:solidFill>
              <a:latin typeface="游ゴシック" panose="020B0400000000000000" pitchFamily="50" charset="-128"/>
              <a:ea typeface="游ゴシック" panose="020B0400000000000000" pitchFamily="50" charset="-128"/>
            </a:endParaRPr>
          </a:p>
          <a:p>
            <a:pPr algn="ctr"/>
            <a:r>
              <a:rPr lang="ja-JP" altLang="en-US" sz="2400" b="1" dirty="0">
                <a:solidFill>
                  <a:srgbClr val="00B050"/>
                </a:solidFill>
              </a:rPr>
              <a:t>クチコミが変わる！好印象クリニック接遇講座</a:t>
            </a:r>
            <a:r>
              <a:rPr lang="ja-JP" altLang="en-US" sz="2400" b="1" dirty="0">
                <a:ln/>
                <a:solidFill>
                  <a:srgbClr val="00B050"/>
                </a:solidFill>
                <a:latin typeface="游ゴシック" panose="020B0400000000000000" pitchFamily="50" charset="-128"/>
              </a:rPr>
              <a:t>・プレセミナー</a:t>
            </a:r>
            <a:endParaRPr lang="en-US" altLang="ja-JP" sz="2400" b="1" dirty="0">
              <a:ln/>
              <a:solidFill>
                <a:srgbClr val="00B050"/>
              </a:solidFill>
              <a:latin typeface="游ゴシック" panose="020B0400000000000000" pitchFamily="50" charset="-128"/>
            </a:endParaRPr>
          </a:p>
          <a:p>
            <a:pPr algn="ctr"/>
            <a:r>
              <a:rPr lang="ja-JP" altLang="en-US" sz="2400" b="1" dirty="0">
                <a:ln/>
                <a:solidFill>
                  <a:srgbClr val="002060"/>
                </a:solidFill>
                <a:latin typeface="游ゴシック" panose="020B0400000000000000" pitchFamily="50" charset="-128"/>
                <a:ea typeface="游ゴシック" panose="020B0400000000000000" pitchFamily="50" charset="-128"/>
              </a:rPr>
              <a:t>ー</a:t>
            </a:r>
            <a:r>
              <a:rPr lang="en-US" altLang="ja-JP" sz="2400" b="1" dirty="0">
                <a:ln/>
                <a:solidFill>
                  <a:srgbClr val="002060"/>
                </a:solidFill>
                <a:latin typeface="游ゴシック" panose="020B0400000000000000" pitchFamily="50" charset="-128"/>
                <a:ea typeface="游ゴシック" panose="020B0400000000000000" pitchFamily="50" charset="-128"/>
              </a:rPr>
              <a:t>Google</a:t>
            </a:r>
            <a:r>
              <a:rPr lang="ja-JP" altLang="en-US" sz="2400" b="1" dirty="0">
                <a:ln/>
                <a:solidFill>
                  <a:srgbClr val="002060"/>
                </a:solidFill>
                <a:latin typeface="游ゴシック" panose="020B0400000000000000" pitchFamily="50" charset="-128"/>
                <a:ea typeface="游ゴシック" panose="020B0400000000000000" pitchFamily="50" charset="-128"/>
              </a:rPr>
              <a:t>活用術ー</a:t>
            </a:r>
            <a:endParaRPr lang="en-US" altLang="ja-JP" sz="2400" b="1" dirty="0">
              <a:ln/>
              <a:solidFill>
                <a:srgbClr val="002060"/>
              </a:solidFill>
              <a:latin typeface="游ゴシック" panose="020B0400000000000000" pitchFamily="50" charset="-128"/>
              <a:ea typeface="游ゴシック" panose="020B0400000000000000" pitchFamily="50" charset="-128"/>
            </a:endParaRPr>
          </a:p>
          <a:p>
            <a:pPr algn="ctr"/>
            <a:endParaRPr lang="en-US" altLang="ja-JP" sz="200" b="1" dirty="0">
              <a:ln/>
              <a:solidFill>
                <a:srgbClr val="002060"/>
              </a:solidFill>
              <a:latin typeface="游ゴシック" panose="020B0400000000000000" pitchFamily="50" charset="-128"/>
              <a:ea typeface="游ゴシック" panose="020B0400000000000000" pitchFamily="50" charset="-128"/>
            </a:endParaRPr>
          </a:p>
        </p:txBody>
      </p:sp>
      <p:pic>
        <p:nvPicPr>
          <p:cNvPr id="1028" name="Picture 4" descr="商工中金Bizリンク | 商工中金">
            <a:extLst>
              <a:ext uri="{FF2B5EF4-FFF2-40B4-BE49-F238E27FC236}">
                <a16:creationId xmlns:a16="http://schemas.microsoft.com/office/drawing/2014/main" id="{1A0D91B1-BBBD-8AE1-1FB3-042C25BE862F}"/>
              </a:ext>
            </a:extLst>
          </p:cNvPr>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546760" y="940784"/>
            <a:ext cx="772188" cy="772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商工中金Bizリンク | 商工中金">
            <a:extLst>
              <a:ext uri="{FF2B5EF4-FFF2-40B4-BE49-F238E27FC236}">
                <a16:creationId xmlns:a16="http://schemas.microsoft.com/office/drawing/2014/main" id="{707B7520-6F20-4DE3-6B3B-23BCB6EF5255}"/>
              </a:ext>
            </a:extLst>
          </p:cNvPr>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645240" y="940784"/>
            <a:ext cx="772188" cy="77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262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84C1CF3-0EDB-E7B1-25F0-4C8353C65FC1}"/>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3" name="正方形/長方形 2">
            <a:extLst>
              <a:ext uri="{FF2B5EF4-FFF2-40B4-BE49-F238E27FC236}">
                <a16:creationId xmlns:a16="http://schemas.microsoft.com/office/drawing/2014/main" id="{EDD2CF67-3449-94FC-FB72-B590AAE3BB27}"/>
              </a:ext>
            </a:extLst>
          </p:cNvPr>
          <p:cNvSpPr/>
          <p:nvPr/>
        </p:nvSpPr>
        <p:spPr>
          <a:xfrm>
            <a:off x="2316883" y="807020"/>
            <a:ext cx="7924800" cy="1704226"/>
          </a:xfrm>
          <a:prstGeom prst="rect">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4" name="テキスト ボックス 3">
            <a:extLst>
              <a:ext uri="{FF2B5EF4-FFF2-40B4-BE49-F238E27FC236}">
                <a16:creationId xmlns:a16="http://schemas.microsoft.com/office/drawing/2014/main" id="{DD04B502-4470-5525-1417-CA049DE07000}"/>
              </a:ext>
            </a:extLst>
          </p:cNvPr>
          <p:cNvSpPr txBox="1"/>
          <p:nvPr/>
        </p:nvSpPr>
        <p:spPr>
          <a:xfrm>
            <a:off x="8306816" y="1394756"/>
            <a:ext cx="1829343" cy="615553"/>
          </a:xfrm>
          <a:prstGeom prst="rect">
            <a:avLst/>
          </a:prstGeom>
          <a:solidFill>
            <a:schemeClr val="accent6">
              <a:lumMod val="60000"/>
              <a:lumOff val="40000"/>
            </a:schemeClr>
          </a:solidFill>
          <a:ln>
            <a:noFill/>
          </a:ln>
        </p:spPr>
        <p:txBody>
          <a:bodyPr wrap="square">
            <a:spAutoFit/>
          </a:bodyPr>
          <a:lstStyle/>
          <a:p>
            <a:pPr algn="ctr"/>
            <a:r>
              <a:rPr lang="ja-JP" altLang="en-US" b="1" dirty="0">
                <a:ln w="0"/>
                <a:solidFill>
                  <a:srgbClr val="C00000"/>
                </a:solidFill>
                <a:effectLst>
                  <a:outerShdw blurRad="38100" dist="25400" dir="5400000" algn="ctr" rotWithShape="0">
                    <a:srgbClr val="6E747A">
                      <a:alpha val="43000"/>
                    </a:srgbClr>
                  </a:outerShdw>
                </a:effectLst>
              </a:rPr>
              <a:t>同意書取得法</a:t>
            </a:r>
            <a:endParaRPr lang="en-US" altLang="ja-JP" b="1" cap="none" spc="0" dirty="0">
              <a:ln w="0"/>
              <a:solidFill>
                <a:srgbClr val="C00000"/>
              </a:solidFill>
              <a:effectLst>
                <a:outerShdw blurRad="38100" dist="25400" dir="5400000" algn="ctr" rotWithShape="0">
                  <a:srgbClr val="6E747A">
                    <a:alpha val="43000"/>
                  </a:srgbClr>
                </a:outerShdw>
              </a:effectLst>
            </a:endParaRPr>
          </a:p>
          <a:p>
            <a:pPr algn="ctr"/>
            <a:endParaRPr lang="en-US" altLang="ja-JP" sz="500" b="1" dirty="0">
              <a:ln w="0"/>
              <a:solidFill>
                <a:srgbClr val="C00000"/>
              </a:solidFill>
              <a:effectLst>
                <a:outerShdw blurRad="38100" dist="25400" dir="5400000" algn="ctr" rotWithShape="0">
                  <a:srgbClr val="6E747A">
                    <a:alpha val="43000"/>
                  </a:srgbClr>
                </a:outerShdw>
              </a:effectLst>
            </a:endParaRPr>
          </a:p>
          <a:p>
            <a:pPr algn="ctr"/>
            <a:r>
              <a:rPr lang="en-US" altLang="ja-JP" sz="1100" b="1" cap="none" spc="0" dirty="0">
                <a:ln w="0"/>
                <a:solidFill>
                  <a:srgbClr val="C00000"/>
                </a:solidFill>
                <a:effectLst>
                  <a:outerShdw blurRad="38100" dist="25400" dir="5400000" algn="ctr" rotWithShape="0">
                    <a:srgbClr val="6E747A">
                      <a:alpha val="43000"/>
                    </a:srgbClr>
                  </a:outerShdw>
                </a:effectLst>
              </a:rPr>
              <a:t>-</a:t>
            </a:r>
            <a:r>
              <a:rPr lang="ja-JP" altLang="en-US" sz="1100" b="1" dirty="0">
                <a:ln w="0"/>
                <a:solidFill>
                  <a:srgbClr val="C00000"/>
                </a:solidFill>
                <a:effectLst>
                  <a:outerShdw blurRad="38100" dist="25400" dir="5400000" algn="ctr" rotWithShape="0">
                    <a:srgbClr val="6E747A">
                      <a:alpha val="43000"/>
                    </a:srgbClr>
                  </a:outerShdw>
                </a:effectLst>
              </a:rPr>
              <a:t>患者の決断を促す</a:t>
            </a:r>
            <a:r>
              <a:rPr lang="en-US" altLang="ja-JP" sz="1100" b="1" cap="none" spc="0" dirty="0">
                <a:ln w="0"/>
                <a:solidFill>
                  <a:srgbClr val="C00000"/>
                </a:solidFill>
                <a:effectLst>
                  <a:outerShdw blurRad="38100" dist="25400" dir="5400000" algn="ctr" rotWithShape="0">
                    <a:srgbClr val="6E747A">
                      <a:alpha val="43000"/>
                    </a:srgbClr>
                  </a:outerShdw>
                </a:effectLst>
              </a:rPr>
              <a:t>-</a:t>
            </a:r>
          </a:p>
        </p:txBody>
      </p:sp>
      <p:sp>
        <p:nvSpPr>
          <p:cNvPr id="5" name="テキスト ボックス 4">
            <a:extLst>
              <a:ext uri="{FF2B5EF4-FFF2-40B4-BE49-F238E27FC236}">
                <a16:creationId xmlns:a16="http://schemas.microsoft.com/office/drawing/2014/main" id="{BD0F4BFC-E850-47DC-A857-4A969BB626C1}"/>
              </a:ext>
            </a:extLst>
          </p:cNvPr>
          <p:cNvSpPr txBox="1"/>
          <p:nvPr/>
        </p:nvSpPr>
        <p:spPr>
          <a:xfrm>
            <a:off x="6341234" y="1387975"/>
            <a:ext cx="1829343" cy="615553"/>
          </a:xfrm>
          <a:prstGeom prst="rect">
            <a:avLst/>
          </a:prstGeom>
          <a:solidFill>
            <a:schemeClr val="accent6">
              <a:lumMod val="60000"/>
              <a:lumOff val="40000"/>
            </a:schemeClr>
          </a:solidFill>
          <a:ln>
            <a:noFill/>
          </a:ln>
        </p:spPr>
        <p:txBody>
          <a:bodyPr wrap="square">
            <a:spAutoFit/>
          </a:bodyPr>
          <a:lstStyle/>
          <a:p>
            <a:pPr algn="ctr"/>
            <a:r>
              <a:rPr lang="ja-JP" altLang="en-US" b="1" cap="none" spc="0" dirty="0">
                <a:ln w="0"/>
                <a:solidFill>
                  <a:srgbClr val="C00000"/>
                </a:solidFill>
                <a:effectLst>
                  <a:outerShdw blurRad="38100" dist="25400" dir="5400000" algn="ctr" rotWithShape="0">
                    <a:srgbClr val="6E747A">
                      <a:alpha val="43000"/>
                    </a:srgbClr>
                  </a:outerShdw>
                </a:effectLst>
              </a:rPr>
              <a:t>関係構築</a:t>
            </a:r>
            <a:r>
              <a:rPr lang="en-US" altLang="ja-JP" b="1" dirty="0">
                <a:ln w="0"/>
                <a:solidFill>
                  <a:srgbClr val="C00000"/>
                </a:solidFill>
                <a:effectLst>
                  <a:outerShdw blurRad="38100" dist="25400" dir="5400000" algn="ctr" rotWithShape="0">
                    <a:srgbClr val="6E747A">
                      <a:alpha val="43000"/>
                    </a:srgbClr>
                  </a:outerShdw>
                </a:effectLst>
              </a:rPr>
              <a:t>Ⅱ</a:t>
            </a:r>
            <a:endParaRPr lang="en-US" altLang="ja-JP" b="1" cap="none" spc="0" dirty="0">
              <a:ln w="0"/>
              <a:solidFill>
                <a:srgbClr val="C00000"/>
              </a:solidFill>
              <a:effectLst>
                <a:outerShdw blurRad="38100" dist="25400" dir="5400000" algn="ctr" rotWithShape="0">
                  <a:srgbClr val="6E747A">
                    <a:alpha val="43000"/>
                  </a:srgbClr>
                </a:outerShdw>
              </a:effectLst>
            </a:endParaRPr>
          </a:p>
          <a:p>
            <a:pPr algn="ctr"/>
            <a:endParaRPr lang="en-US" altLang="ja-JP" sz="500" b="1" dirty="0">
              <a:ln w="0"/>
              <a:solidFill>
                <a:srgbClr val="C00000"/>
              </a:solidFill>
              <a:effectLst>
                <a:outerShdw blurRad="38100" dist="25400" dir="5400000" algn="ctr" rotWithShape="0">
                  <a:srgbClr val="6E747A">
                    <a:alpha val="43000"/>
                  </a:srgbClr>
                </a:outerShdw>
              </a:effectLst>
            </a:endParaRPr>
          </a:p>
          <a:p>
            <a:pPr algn="ctr"/>
            <a:r>
              <a:rPr lang="en-US" altLang="ja-JP" sz="1100" b="1" cap="none" spc="0" dirty="0">
                <a:ln w="0"/>
                <a:solidFill>
                  <a:srgbClr val="C00000"/>
                </a:solidFill>
                <a:effectLst>
                  <a:outerShdw blurRad="38100" dist="25400" dir="5400000" algn="ctr" rotWithShape="0">
                    <a:srgbClr val="6E747A">
                      <a:alpha val="43000"/>
                    </a:srgbClr>
                  </a:outerShdw>
                </a:effectLst>
              </a:rPr>
              <a:t>-</a:t>
            </a:r>
            <a:r>
              <a:rPr lang="ja-JP" altLang="en-US" sz="1100" b="1" cap="none" spc="0" dirty="0">
                <a:ln w="0"/>
                <a:solidFill>
                  <a:srgbClr val="C00000"/>
                </a:solidFill>
                <a:effectLst>
                  <a:outerShdw blurRad="38100" dist="25400" dir="5400000" algn="ctr" rotWithShape="0">
                    <a:srgbClr val="6E747A">
                      <a:alpha val="43000"/>
                    </a:srgbClr>
                  </a:outerShdw>
                </a:effectLst>
              </a:rPr>
              <a:t>質問を科学する</a:t>
            </a:r>
            <a:r>
              <a:rPr lang="en-US" altLang="ja-JP" sz="1100" b="1" cap="none" spc="0" dirty="0">
                <a:ln w="0"/>
                <a:solidFill>
                  <a:srgbClr val="C00000"/>
                </a:solidFill>
                <a:effectLst>
                  <a:outerShdw blurRad="38100" dist="25400" dir="5400000" algn="ctr" rotWithShape="0">
                    <a:srgbClr val="6E747A">
                      <a:alpha val="43000"/>
                    </a:srgbClr>
                  </a:outerShdw>
                </a:effectLst>
              </a:rPr>
              <a:t>-</a:t>
            </a:r>
          </a:p>
        </p:txBody>
      </p:sp>
      <p:sp>
        <p:nvSpPr>
          <p:cNvPr id="6" name="テキスト ボックス 5">
            <a:extLst>
              <a:ext uri="{FF2B5EF4-FFF2-40B4-BE49-F238E27FC236}">
                <a16:creationId xmlns:a16="http://schemas.microsoft.com/office/drawing/2014/main" id="{8FEB0675-FA27-059E-D0A7-6A109D13C0F9}"/>
              </a:ext>
            </a:extLst>
          </p:cNvPr>
          <p:cNvSpPr txBox="1"/>
          <p:nvPr/>
        </p:nvSpPr>
        <p:spPr>
          <a:xfrm>
            <a:off x="4387919" y="1387975"/>
            <a:ext cx="1829343" cy="615553"/>
          </a:xfrm>
          <a:prstGeom prst="rect">
            <a:avLst/>
          </a:prstGeom>
          <a:solidFill>
            <a:schemeClr val="accent6">
              <a:lumMod val="60000"/>
              <a:lumOff val="40000"/>
            </a:schemeClr>
          </a:solidFill>
          <a:ln>
            <a:noFill/>
          </a:ln>
        </p:spPr>
        <p:txBody>
          <a:bodyPr wrap="square">
            <a:spAutoFit/>
          </a:bodyPr>
          <a:lstStyle/>
          <a:p>
            <a:pPr algn="ctr"/>
            <a:r>
              <a:rPr lang="ja-JP" altLang="en-US" b="1" cap="none" spc="0" dirty="0">
                <a:ln w="0"/>
                <a:solidFill>
                  <a:srgbClr val="C00000"/>
                </a:solidFill>
                <a:effectLst>
                  <a:outerShdw blurRad="38100" dist="25400" dir="5400000" algn="ctr" rotWithShape="0">
                    <a:srgbClr val="6E747A">
                      <a:alpha val="43000"/>
                    </a:srgbClr>
                  </a:outerShdw>
                </a:effectLst>
              </a:rPr>
              <a:t>関係構築</a:t>
            </a:r>
            <a:endParaRPr lang="en-US" altLang="ja-JP" b="1" cap="none" spc="0" dirty="0">
              <a:ln w="0"/>
              <a:solidFill>
                <a:srgbClr val="C00000"/>
              </a:solidFill>
              <a:effectLst>
                <a:outerShdw blurRad="38100" dist="25400" dir="5400000" algn="ctr" rotWithShape="0">
                  <a:srgbClr val="6E747A">
                    <a:alpha val="43000"/>
                  </a:srgbClr>
                </a:outerShdw>
              </a:effectLst>
            </a:endParaRPr>
          </a:p>
          <a:p>
            <a:pPr algn="ctr"/>
            <a:endParaRPr lang="en-US" altLang="ja-JP" sz="500" b="1" dirty="0">
              <a:ln w="0"/>
              <a:solidFill>
                <a:srgbClr val="C00000"/>
              </a:solidFill>
              <a:effectLst>
                <a:outerShdw blurRad="38100" dist="25400" dir="5400000" algn="ctr" rotWithShape="0">
                  <a:srgbClr val="6E747A">
                    <a:alpha val="43000"/>
                  </a:srgbClr>
                </a:outerShdw>
              </a:effectLst>
            </a:endParaRPr>
          </a:p>
          <a:p>
            <a:pPr algn="ctr"/>
            <a:r>
              <a:rPr lang="en-US" altLang="ja-JP" sz="1100" b="1" cap="none" spc="0" dirty="0">
                <a:ln w="0"/>
                <a:solidFill>
                  <a:srgbClr val="C00000"/>
                </a:solidFill>
                <a:effectLst>
                  <a:outerShdw blurRad="38100" dist="25400" dir="5400000" algn="ctr" rotWithShape="0">
                    <a:srgbClr val="6E747A">
                      <a:alpha val="43000"/>
                    </a:srgbClr>
                  </a:outerShdw>
                </a:effectLst>
              </a:rPr>
              <a:t>-</a:t>
            </a:r>
            <a:r>
              <a:rPr lang="ja-JP" altLang="en-US" sz="1100" b="1" dirty="0">
                <a:ln w="0"/>
                <a:solidFill>
                  <a:srgbClr val="C00000"/>
                </a:solidFill>
                <a:effectLst>
                  <a:outerShdw blurRad="38100" dist="25400" dir="5400000" algn="ctr" rotWithShape="0">
                    <a:srgbClr val="6E747A">
                      <a:alpha val="43000"/>
                    </a:srgbClr>
                  </a:outerShdw>
                </a:effectLst>
              </a:rPr>
              <a:t>問診のポイント</a:t>
            </a:r>
            <a:r>
              <a:rPr lang="en-US" altLang="ja-JP" sz="1100" b="1" cap="none" spc="0" dirty="0">
                <a:ln w="0"/>
                <a:solidFill>
                  <a:srgbClr val="C00000"/>
                </a:solidFill>
                <a:effectLst>
                  <a:outerShdw blurRad="38100" dist="25400" dir="5400000" algn="ctr" rotWithShape="0">
                    <a:srgbClr val="6E747A">
                      <a:alpha val="43000"/>
                    </a:srgbClr>
                  </a:outerShdw>
                </a:effectLst>
              </a:rPr>
              <a:t>-</a:t>
            </a:r>
          </a:p>
        </p:txBody>
      </p:sp>
      <p:sp>
        <p:nvSpPr>
          <p:cNvPr id="7" name="テキスト ボックス 6">
            <a:extLst>
              <a:ext uri="{FF2B5EF4-FFF2-40B4-BE49-F238E27FC236}">
                <a16:creationId xmlns:a16="http://schemas.microsoft.com/office/drawing/2014/main" id="{DF558544-CF54-0D3B-85D1-A4C2D41FDB25}"/>
              </a:ext>
            </a:extLst>
          </p:cNvPr>
          <p:cNvSpPr txBox="1"/>
          <p:nvPr/>
        </p:nvSpPr>
        <p:spPr>
          <a:xfrm>
            <a:off x="2422338" y="1394756"/>
            <a:ext cx="1829342" cy="615553"/>
          </a:xfrm>
          <a:prstGeom prst="rect">
            <a:avLst/>
          </a:prstGeom>
          <a:solidFill>
            <a:schemeClr val="accent6">
              <a:lumMod val="60000"/>
              <a:lumOff val="40000"/>
            </a:schemeClr>
          </a:solidFill>
          <a:ln>
            <a:noFill/>
          </a:ln>
        </p:spPr>
        <p:txBody>
          <a:bodyPr wrap="square">
            <a:spAutoFit/>
          </a:bodyPr>
          <a:lstStyle/>
          <a:p>
            <a:pPr algn="ctr"/>
            <a:r>
              <a:rPr lang="ja-JP" altLang="en-US" b="1" cap="none" spc="0" dirty="0">
                <a:ln w="0"/>
                <a:solidFill>
                  <a:srgbClr val="C00000"/>
                </a:solidFill>
                <a:effectLst>
                  <a:outerShdw blurRad="38100" dist="25400" dir="5400000" algn="ctr" rotWithShape="0">
                    <a:srgbClr val="6E747A">
                      <a:alpha val="43000"/>
                    </a:srgbClr>
                  </a:outerShdw>
                </a:effectLst>
              </a:rPr>
              <a:t>初診の極意</a:t>
            </a:r>
            <a:endParaRPr lang="en-US" altLang="ja-JP" b="1" cap="none" spc="0" dirty="0">
              <a:ln w="0"/>
              <a:solidFill>
                <a:srgbClr val="C00000"/>
              </a:solidFill>
              <a:effectLst>
                <a:outerShdw blurRad="38100" dist="25400" dir="5400000" algn="ctr" rotWithShape="0">
                  <a:srgbClr val="6E747A">
                    <a:alpha val="43000"/>
                  </a:srgbClr>
                </a:outerShdw>
              </a:effectLst>
            </a:endParaRPr>
          </a:p>
          <a:p>
            <a:pPr algn="ctr"/>
            <a:endParaRPr lang="en-US" altLang="ja-JP" sz="500" b="1" dirty="0">
              <a:ln w="0"/>
              <a:solidFill>
                <a:srgbClr val="C00000"/>
              </a:solidFill>
              <a:effectLst>
                <a:outerShdw blurRad="38100" dist="25400" dir="5400000" algn="ctr" rotWithShape="0">
                  <a:srgbClr val="6E747A">
                    <a:alpha val="43000"/>
                  </a:srgbClr>
                </a:outerShdw>
              </a:effectLst>
            </a:endParaRPr>
          </a:p>
          <a:p>
            <a:pPr algn="ctr"/>
            <a:r>
              <a:rPr lang="en-US" altLang="ja-JP" sz="1100" b="1" cap="none" spc="0" dirty="0">
                <a:ln w="0"/>
                <a:solidFill>
                  <a:srgbClr val="C00000"/>
                </a:solidFill>
                <a:effectLst>
                  <a:outerShdw blurRad="38100" dist="25400" dir="5400000" algn="ctr" rotWithShape="0">
                    <a:srgbClr val="6E747A">
                      <a:alpha val="43000"/>
                    </a:srgbClr>
                  </a:outerShdw>
                </a:effectLst>
              </a:rPr>
              <a:t>-</a:t>
            </a:r>
            <a:r>
              <a:rPr lang="ja-JP" altLang="en-US" sz="1100" b="1" cap="none" spc="0" dirty="0">
                <a:ln w="0"/>
                <a:solidFill>
                  <a:srgbClr val="C00000"/>
                </a:solidFill>
                <a:effectLst>
                  <a:outerShdw blurRad="38100" dist="25400" dir="5400000" algn="ctr" rotWithShape="0">
                    <a:srgbClr val="6E747A">
                      <a:alpha val="43000"/>
                    </a:srgbClr>
                  </a:outerShdw>
                </a:effectLst>
              </a:rPr>
              <a:t>信頼を築く黄金の</a:t>
            </a:r>
            <a:r>
              <a:rPr lang="en-US" altLang="ja-JP" sz="1100" b="1" cap="none" spc="0" dirty="0">
                <a:ln w="0"/>
                <a:solidFill>
                  <a:srgbClr val="C00000"/>
                </a:solidFill>
                <a:effectLst>
                  <a:outerShdw blurRad="38100" dist="25400" dir="5400000" algn="ctr" rotWithShape="0">
                    <a:srgbClr val="6E747A">
                      <a:alpha val="43000"/>
                    </a:srgbClr>
                  </a:outerShdw>
                </a:effectLst>
              </a:rPr>
              <a:t>5</a:t>
            </a:r>
            <a:r>
              <a:rPr lang="ja-JP" altLang="en-US" sz="1100" b="1" cap="none" spc="0" dirty="0">
                <a:ln w="0"/>
                <a:solidFill>
                  <a:srgbClr val="C00000"/>
                </a:solidFill>
                <a:effectLst>
                  <a:outerShdw blurRad="38100" dist="25400" dir="5400000" algn="ctr" rotWithShape="0">
                    <a:srgbClr val="6E747A">
                      <a:alpha val="43000"/>
                    </a:srgbClr>
                  </a:outerShdw>
                </a:effectLst>
              </a:rPr>
              <a:t>分</a:t>
            </a:r>
            <a:r>
              <a:rPr lang="en-US" altLang="ja-JP" sz="1100" b="1" cap="none" spc="0" dirty="0">
                <a:ln w="0"/>
                <a:solidFill>
                  <a:srgbClr val="C00000"/>
                </a:solidFill>
                <a:effectLst>
                  <a:outerShdw blurRad="38100" dist="25400" dir="5400000" algn="ctr" rotWithShape="0">
                    <a:srgbClr val="6E747A">
                      <a:alpha val="43000"/>
                    </a:srgbClr>
                  </a:outerShdw>
                </a:effectLst>
              </a:rPr>
              <a:t>-</a:t>
            </a:r>
          </a:p>
        </p:txBody>
      </p:sp>
      <p:sp>
        <p:nvSpPr>
          <p:cNvPr id="8" name="テキスト ボックス 7">
            <a:extLst>
              <a:ext uri="{FF2B5EF4-FFF2-40B4-BE49-F238E27FC236}">
                <a16:creationId xmlns:a16="http://schemas.microsoft.com/office/drawing/2014/main" id="{EFC18B46-4825-529A-B4F0-0047452FA5B6}"/>
              </a:ext>
            </a:extLst>
          </p:cNvPr>
          <p:cNvSpPr txBox="1"/>
          <p:nvPr/>
        </p:nvSpPr>
        <p:spPr>
          <a:xfrm>
            <a:off x="2034943" y="860360"/>
            <a:ext cx="8488680" cy="584775"/>
          </a:xfrm>
          <a:prstGeom prst="rect">
            <a:avLst/>
          </a:prstGeom>
          <a:noFill/>
        </p:spPr>
        <p:txBody>
          <a:bodyPr wrap="square">
            <a:spAutoFit/>
          </a:bodyPr>
          <a:lstStyle/>
          <a:p>
            <a:pPr algn="ctr"/>
            <a:r>
              <a:rPr lang="ja-JP" altLang="en-US" sz="1600" b="1" dirty="0">
                <a:solidFill>
                  <a:srgbClr val="00B050"/>
                </a:solidFill>
              </a:rPr>
              <a:t>クチコミが変わる！好印象クリニック接遇講座</a:t>
            </a:r>
            <a:r>
              <a:rPr lang="ja-JP" altLang="en-US" sz="1600" b="1" dirty="0">
                <a:ln/>
                <a:solidFill>
                  <a:srgbClr val="00B050"/>
                </a:solidFill>
                <a:latin typeface="游ゴシック" panose="020B0400000000000000" pitchFamily="50" charset="-128"/>
              </a:rPr>
              <a:t>・プレセミナー</a:t>
            </a:r>
            <a:endParaRPr lang="en-US" altLang="ja-JP" sz="1600" b="1" dirty="0">
              <a:ln/>
              <a:solidFill>
                <a:srgbClr val="00B050"/>
              </a:solidFill>
              <a:latin typeface="游ゴシック" panose="020B0400000000000000" pitchFamily="50" charset="-128"/>
            </a:endParaRPr>
          </a:p>
          <a:p>
            <a:pPr algn="ctr"/>
            <a:r>
              <a:rPr lang="en-US" altLang="ja-JP" sz="1600" i="1" dirty="0">
                <a:ln w="0"/>
                <a:solidFill>
                  <a:srgbClr val="00B050"/>
                </a:solidFill>
                <a:effectLst>
                  <a:reflection blurRad="6350" stA="53000" endA="300" endPos="35500" dir="5400000" sy="-90000" algn="bl" rotWithShape="0"/>
                </a:effectLst>
              </a:rPr>
              <a:t>-season</a:t>
            </a:r>
            <a:r>
              <a:rPr lang="ja-JP" altLang="en-US" sz="1600" i="1" dirty="0">
                <a:ln w="0"/>
                <a:solidFill>
                  <a:srgbClr val="00B050"/>
                </a:solidFill>
                <a:effectLst>
                  <a:reflection blurRad="6350" stA="53000" endA="300" endPos="35500" dir="5400000" sy="-90000" algn="bl" rotWithShape="0"/>
                </a:effectLst>
              </a:rPr>
              <a:t>１～４</a:t>
            </a:r>
            <a:endParaRPr lang="en-US" altLang="ja-JP" sz="1600" i="1" dirty="0">
              <a:ln w="0"/>
              <a:solidFill>
                <a:srgbClr val="00B050"/>
              </a:solidFill>
              <a:effectLst>
                <a:reflection blurRad="6350" stA="53000" endA="300" endPos="35500" dir="5400000" sy="-90000" algn="bl" rotWithShape="0"/>
              </a:effectLst>
            </a:endParaRPr>
          </a:p>
        </p:txBody>
      </p:sp>
      <p:sp>
        <p:nvSpPr>
          <p:cNvPr id="9" name="テキスト ボックス 8">
            <a:extLst>
              <a:ext uri="{FF2B5EF4-FFF2-40B4-BE49-F238E27FC236}">
                <a16:creationId xmlns:a16="http://schemas.microsoft.com/office/drawing/2014/main" id="{4F105B58-D2D0-EC3E-9CAA-4814EEE0AFDC}"/>
              </a:ext>
            </a:extLst>
          </p:cNvPr>
          <p:cNvSpPr txBox="1"/>
          <p:nvPr/>
        </p:nvSpPr>
        <p:spPr>
          <a:xfrm>
            <a:off x="2316883" y="2069330"/>
            <a:ext cx="7924800" cy="461665"/>
          </a:xfrm>
          <a:prstGeom prst="rect">
            <a:avLst/>
          </a:prstGeom>
          <a:solidFill>
            <a:schemeClr val="accent6">
              <a:lumMod val="75000"/>
            </a:schemeClr>
          </a:solidFill>
        </p:spPr>
        <p:txBody>
          <a:bodyPr wrap="square">
            <a:spAutoFit/>
          </a:bodyPr>
          <a:lstStyle/>
          <a:p>
            <a:pPr algn="ctr"/>
            <a:r>
              <a:rPr lang="ja-JP" altLang="en-US" sz="2400" b="1" dirty="0">
                <a:ln/>
                <a:solidFill>
                  <a:srgbClr val="FFFF00"/>
                </a:solidFill>
                <a:latin typeface="游ゴシック" panose="020B0400000000000000" pitchFamily="50" charset="-128"/>
                <a:ea typeface="游ゴシック" panose="020B0400000000000000" pitchFamily="50" charset="-128"/>
              </a:rPr>
              <a:t>接遇教育＆レビュー対策のすべてを学べるコースも準備</a:t>
            </a:r>
            <a:endParaRPr lang="en-US" altLang="ja-JP" sz="2400" b="1" dirty="0">
              <a:ln/>
              <a:solidFill>
                <a:srgbClr val="FFFF00"/>
              </a:solidFill>
              <a:latin typeface="游ゴシック" panose="020B0400000000000000" pitchFamily="50" charset="-128"/>
              <a:ea typeface="游ゴシック" panose="020B0400000000000000" pitchFamily="50" charset="-128"/>
            </a:endParaRPr>
          </a:p>
        </p:txBody>
      </p:sp>
      <p:pic>
        <p:nvPicPr>
          <p:cNvPr id="10" name="Picture 4" descr="画像が生成されました">
            <a:extLst>
              <a:ext uri="{FF2B5EF4-FFF2-40B4-BE49-F238E27FC236}">
                <a16:creationId xmlns:a16="http://schemas.microsoft.com/office/drawing/2014/main" id="{15221B85-2BC2-E1DC-BEEA-F338E4AE6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E46875FA-B30D-3EF9-A731-A6110B7FB3AA}"/>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l="12577" t="32980" r="12575" b="32788"/>
          <a:stretch>
            <a:fillRect/>
          </a:stretch>
        </p:blipFill>
        <p:spPr>
          <a:xfrm>
            <a:off x="1599133" y="201525"/>
            <a:ext cx="1439631" cy="4938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36" name="テキスト ボックス 35">
            <a:extLst>
              <a:ext uri="{FF2B5EF4-FFF2-40B4-BE49-F238E27FC236}">
                <a16:creationId xmlns:a16="http://schemas.microsoft.com/office/drawing/2014/main" id="{D7CE053B-E09D-02CC-5D0C-3BA4364223A4}"/>
              </a:ext>
            </a:extLst>
          </p:cNvPr>
          <p:cNvSpPr txBox="1"/>
          <p:nvPr/>
        </p:nvSpPr>
        <p:spPr>
          <a:xfrm>
            <a:off x="4601267" y="3204754"/>
            <a:ext cx="6098582" cy="1477328"/>
          </a:xfrm>
          <a:prstGeom prst="rect">
            <a:avLst/>
          </a:prstGeom>
          <a:noFill/>
        </p:spPr>
        <p:txBody>
          <a:bodyPr wrap="square">
            <a:spAutoFit/>
          </a:bodyPr>
          <a:lstStyle/>
          <a:p>
            <a:pPr algn="l">
              <a:buNone/>
            </a:pPr>
            <a:r>
              <a:rPr lang="en-US" altLang="ja-JP" sz="1800" b="1" kern="0" dirty="0">
                <a:solidFill>
                  <a:schemeClr val="accent5">
                    <a:lumMod val="75000"/>
                  </a:schemeClr>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t>①</a:t>
            </a:r>
            <a:r>
              <a:rPr lang="ja-JP" altLang="ja-JP" sz="1800" b="1" kern="0" dirty="0">
                <a:solidFill>
                  <a:schemeClr val="accent5">
                    <a:lumMod val="75000"/>
                  </a:schemeClr>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「受付の対応が悪い」</a:t>
            </a:r>
            <a:endParaRPr lang="ja-JP" altLang="ja-JP" sz="1200" kern="100" dirty="0">
              <a:solidFill>
                <a:schemeClr val="accent5">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p>
            <a:pPr algn="l">
              <a:buNone/>
            </a:pPr>
            <a:r>
              <a:rPr lang="en-US" altLang="ja-JP" sz="1800" b="1" kern="0" dirty="0">
                <a:solidFill>
                  <a:schemeClr val="accent5">
                    <a:lumMod val="75000"/>
                  </a:schemeClr>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t>②</a:t>
            </a:r>
            <a:r>
              <a:rPr lang="ja-JP" altLang="ja-JP" sz="1800" b="1" kern="0" dirty="0">
                <a:solidFill>
                  <a:schemeClr val="accent5">
                    <a:lumMod val="75000"/>
                  </a:schemeClr>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「医師の態度が悪い／冷たい」</a:t>
            </a:r>
            <a:endParaRPr lang="ja-JP" altLang="ja-JP" sz="1200" kern="100" dirty="0">
              <a:solidFill>
                <a:schemeClr val="accent5">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p>
            <a:pPr algn="l">
              <a:buNone/>
            </a:pPr>
            <a:r>
              <a:rPr lang="en-US" altLang="ja-JP" sz="1800" b="1" kern="0" dirty="0">
                <a:solidFill>
                  <a:schemeClr val="accent5">
                    <a:lumMod val="75000"/>
                  </a:schemeClr>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t>③</a:t>
            </a:r>
            <a:r>
              <a:rPr lang="ja-JP" altLang="ja-JP" sz="1800" b="1" kern="0" dirty="0">
                <a:solidFill>
                  <a:schemeClr val="accent5">
                    <a:lumMod val="75000"/>
                  </a:schemeClr>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「待ち時間が長いのに説明が雑」</a:t>
            </a:r>
            <a:endParaRPr lang="ja-JP" altLang="ja-JP" sz="1200" kern="100" dirty="0">
              <a:solidFill>
                <a:schemeClr val="accent5">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p>
            <a:pPr algn="l">
              <a:buNone/>
            </a:pPr>
            <a:r>
              <a:rPr lang="en-US" altLang="ja-JP" sz="1800" b="1" kern="0" dirty="0">
                <a:solidFill>
                  <a:schemeClr val="accent5">
                    <a:lumMod val="75000"/>
                  </a:schemeClr>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t>④</a:t>
            </a:r>
            <a:r>
              <a:rPr lang="ja-JP" altLang="ja-JP" sz="1800" b="1" kern="0" dirty="0">
                <a:solidFill>
                  <a:schemeClr val="accent5">
                    <a:lumMod val="75000"/>
                  </a:schemeClr>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「予約しているのに待たされる」</a:t>
            </a:r>
            <a:endParaRPr lang="ja-JP" altLang="ja-JP" sz="1200" kern="100" dirty="0">
              <a:solidFill>
                <a:schemeClr val="accent5">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p>
            <a:pPr algn="l">
              <a:buNone/>
            </a:pPr>
            <a:r>
              <a:rPr lang="en-US" altLang="ja-JP" sz="1800" b="1" kern="0" dirty="0">
                <a:solidFill>
                  <a:schemeClr val="accent5">
                    <a:lumMod val="75000"/>
                  </a:schemeClr>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t>⑤</a:t>
            </a:r>
            <a:r>
              <a:rPr lang="ja-JP" altLang="ja-JP" sz="1800" b="1" kern="0" dirty="0">
                <a:solidFill>
                  <a:schemeClr val="accent5">
                    <a:lumMod val="75000"/>
                  </a:schemeClr>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「診察や処置にミスがあったと感じた」</a:t>
            </a:r>
            <a:endParaRPr lang="ja-JP" altLang="ja-JP" sz="1200" kern="100" dirty="0">
              <a:solidFill>
                <a:schemeClr val="accent5">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4E13E45E-4264-295B-C3BC-90636CBB7B6D}"/>
              </a:ext>
            </a:extLst>
          </p:cNvPr>
          <p:cNvSpPr txBox="1"/>
          <p:nvPr/>
        </p:nvSpPr>
        <p:spPr>
          <a:xfrm>
            <a:off x="4601267" y="4573652"/>
            <a:ext cx="7118778" cy="1477328"/>
          </a:xfrm>
          <a:prstGeom prst="rect">
            <a:avLst/>
          </a:prstGeom>
          <a:noFill/>
        </p:spPr>
        <p:txBody>
          <a:bodyPr wrap="square">
            <a:spAutoFit/>
          </a:bodyPr>
          <a:lstStyle/>
          <a:p>
            <a:pPr algn="l">
              <a:buNone/>
            </a:pPr>
            <a:r>
              <a:rPr lang="en-US" altLang="ja-JP" sz="1800" b="1" kern="0" dirty="0">
                <a:solidFill>
                  <a:schemeClr val="accent5">
                    <a:lumMod val="75000"/>
                  </a:schemeClr>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t>⑥</a:t>
            </a:r>
            <a:r>
              <a:rPr lang="ja-JP" altLang="ja-JP" sz="1800" b="1" kern="0" dirty="0">
                <a:solidFill>
                  <a:schemeClr val="accent5">
                    <a:lumMod val="75000"/>
                  </a:schemeClr>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「高額な自由診療をすすめられた」</a:t>
            </a:r>
            <a:endParaRPr lang="ja-JP" altLang="ja-JP" sz="1200" kern="100" dirty="0">
              <a:solidFill>
                <a:schemeClr val="accent5">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p>
            <a:pPr algn="l">
              <a:buNone/>
            </a:pPr>
            <a:r>
              <a:rPr lang="en-US" altLang="ja-JP" sz="1800" b="1" kern="0" dirty="0">
                <a:solidFill>
                  <a:schemeClr val="accent5">
                    <a:lumMod val="75000"/>
                  </a:schemeClr>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t>⑦</a:t>
            </a:r>
            <a:r>
              <a:rPr lang="ja-JP" altLang="ja-JP" sz="1800" b="1" kern="0" dirty="0">
                <a:solidFill>
                  <a:schemeClr val="accent5">
                    <a:lumMod val="75000"/>
                  </a:schemeClr>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「清潔感がない／古くて不安」</a:t>
            </a:r>
            <a:endParaRPr lang="ja-JP" altLang="ja-JP" sz="1200" kern="100" dirty="0">
              <a:solidFill>
                <a:schemeClr val="accent5">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p>
            <a:pPr algn="l">
              <a:buNone/>
            </a:pPr>
            <a:r>
              <a:rPr lang="en-US" altLang="ja-JP" sz="1800" b="1" kern="0" dirty="0">
                <a:solidFill>
                  <a:schemeClr val="accent5">
                    <a:lumMod val="75000"/>
                  </a:schemeClr>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t>⑧</a:t>
            </a:r>
            <a:r>
              <a:rPr lang="ja-JP" altLang="ja-JP" sz="1800" b="1" kern="0" dirty="0">
                <a:solidFill>
                  <a:schemeClr val="accent5">
                    <a:lumMod val="75000"/>
                  </a:schemeClr>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「医師が説明不足で質問できない」</a:t>
            </a:r>
            <a:endParaRPr lang="ja-JP" altLang="ja-JP" sz="1200" kern="100" dirty="0">
              <a:solidFill>
                <a:schemeClr val="accent5">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p>
            <a:pPr algn="l">
              <a:buNone/>
            </a:pPr>
            <a:r>
              <a:rPr lang="en-US" altLang="ja-JP" sz="1800" b="1" kern="0" dirty="0">
                <a:solidFill>
                  <a:schemeClr val="accent5">
                    <a:lumMod val="75000"/>
                  </a:schemeClr>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t>⑨</a:t>
            </a:r>
            <a:r>
              <a:rPr lang="ja-JP" altLang="ja-JP" sz="1800" b="1" kern="0" dirty="0">
                <a:solidFill>
                  <a:schemeClr val="accent5">
                    <a:lumMod val="75000"/>
                  </a:schemeClr>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「スタッフの私語・雑談が多く不快」</a:t>
            </a:r>
            <a:endParaRPr lang="ja-JP" altLang="ja-JP" sz="1200" kern="100" dirty="0">
              <a:solidFill>
                <a:schemeClr val="accent5">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a:p>
            <a:pPr algn="l">
              <a:buNone/>
            </a:pPr>
            <a:r>
              <a:rPr lang="en-US" altLang="ja-JP" sz="1800" b="1" kern="0" dirty="0">
                <a:solidFill>
                  <a:schemeClr val="accent5">
                    <a:lumMod val="75000"/>
                  </a:schemeClr>
                </a:solidFill>
                <a:effectLst/>
                <a:latin typeface="ＭＳ Ｐゴシック" panose="020B0600070205080204" pitchFamily="50" charset="-128"/>
                <a:ea typeface="游明朝" panose="02020400000000000000" pitchFamily="18" charset="-128"/>
                <a:cs typeface="ＭＳ Ｐゴシック" panose="020B0600070205080204" pitchFamily="50" charset="-128"/>
              </a:rPr>
              <a:t>⑩</a:t>
            </a:r>
            <a:r>
              <a:rPr lang="ja-JP" altLang="ja-JP" sz="1800" b="1" kern="0" dirty="0">
                <a:solidFill>
                  <a:schemeClr val="accent5">
                    <a:lumMod val="75000"/>
                  </a:schemeClr>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「医師やスタッフがマスクをしていない／感染対策が不十分」</a:t>
            </a:r>
            <a:endParaRPr lang="ja-JP" altLang="ja-JP" sz="1200" kern="100" dirty="0">
              <a:solidFill>
                <a:schemeClr val="accent5">
                  <a:lumMod val="75000"/>
                </a:schemeClr>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4477A005-3606-17CA-CABA-0A600F38AC04}"/>
              </a:ext>
            </a:extLst>
          </p:cNvPr>
          <p:cNvSpPr txBox="1"/>
          <p:nvPr/>
        </p:nvSpPr>
        <p:spPr>
          <a:xfrm>
            <a:off x="3231283" y="2687844"/>
            <a:ext cx="6096000" cy="523220"/>
          </a:xfrm>
          <a:prstGeom prst="rect">
            <a:avLst/>
          </a:prstGeom>
          <a:noFill/>
        </p:spPr>
        <p:txBody>
          <a:bodyPr wrap="square">
            <a:spAutoFit/>
          </a:bodyPr>
          <a:lstStyle/>
          <a:p>
            <a:pPr algn="ctr">
              <a:buNone/>
            </a:pPr>
            <a:r>
              <a:rPr lang="ja-JP" altLang="ja-JP" sz="2800" b="1" kern="0" dirty="0">
                <a:solidFill>
                  <a:srgbClr val="002060"/>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開業医の低評価レビュー トップ</a:t>
            </a:r>
            <a:r>
              <a:rPr lang="en-US" altLang="ja-JP" sz="2800" b="1" kern="0" dirty="0">
                <a:solidFill>
                  <a:srgbClr val="002060"/>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10</a:t>
            </a:r>
            <a:endParaRPr lang="ja-JP" altLang="ja-JP" sz="1400" kern="100" dirty="0">
              <a:solidFill>
                <a:srgbClr val="00206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C3B34102-DC67-02E5-9ADE-F5646B2DF9FE}"/>
              </a:ext>
            </a:extLst>
          </p:cNvPr>
          <p:cNvSpPr txBox="1"/>
          <p:nvPr/>
        </p:nvSpPr>
        <p:spPr>
          <a:xfrm>
            <a:off x="1420300" y="6096562"/>
            <a:ext cx="9351399" cy="461665"/>
          </a:xfrm>
          <a:prstGeom prst="rect">
            <a:avLst/>
          </a:prstGeom>
          <a:noFill/>
          <a:ln>
            <a:solidFill>
              <a:schemeClr val="accent6">
                <a:lumMod val="60000"/>
                <a:lumOff val="40000"/>
              </a:schemeClr>
            </a:solidFill>
          </a:ln>
        </p:spPr>
        <p:txBody>
          <a:bodyPr wrap="square">
            <a:spAutoFit/>
          </a:bodyPr>
          <a:lstStyle/>
          <a:p>
            <a:pPr algn="ctr">
              <a:buNone/>
            </a:pPr>
            <a:r>
              <a:rPr lang="ja-JP" altLang="ja-JP" sz="2400" b="1" kern="0" dirty="0">
                <a:solidFill>
                  <a:srgbClr val="FF3399"/>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低評価レビュー トップ</a:t>
            </a:r>
            <a:r>
              <a:rPr lang="en-US" altLang="ja-JP" sz="2400" b="1" kern="0" dirty="0">
                <a:solidFill>
                  <a:srgbClr val="FF3399"/>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10</a:t>
            </a:r>
            <a:r>
              <a:rPr lang="ja-JP" altLang="en-US" sz="2400" b="1" kern="0" dirty="0">
                <a:solidFill>
                  <a:srgbClr val="FF3399"/>
                </a:solidFill>
                <a:effectLst/>
                <a:latin typeface="游明朝" panose="02020400000000000000" pitchFamily="18" charset="-128"/>
                <a:ea typeface="ＭＳ Ｐゴシック" panose="020B0600070205080204" pitchFamily="50" charset="-128"/>
                <a:cs typeface="ＭＳ Ｐゴシック" panose="020B0600070205080204" pitchFamily="50" charset="-128"/>
              </a:rPr>
              <a:t>の“★５評価をつけさせる対応法”を提供</a:t>
            </a:r>
            <a:endParaRPr lang="ja-JP" altLang="ja-JP" sz="1200" kern="100" dirty="0">
              <a:solidFill>
                <a:srgbClr val="FF3399"/>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吹き出し: 四角形 12">
            <a:extLst>
              <a:ext uri="{FF2B5EF4-FFF2-40B4-BE49-F238E27FC236}">
                <a16:creationId xmlns:a16="http://schemas.microsoft.com/office/drawing/2014/main" id="{15F8D441-C216-3E71-837F-3C5CDF8E593A}"/>
              </a:ext>
            </a:extLst>
          </p:cNvPr>
          <p:cNvSpPr/>
          <p:nvPr/>
        </p:nvSpPr>
        <p:spPr>
          <a:xfrm>
            <a:off x="1484699" y="3788979"/>
            <a:ext cx="2724979" cy="1212049"/>
          </a:xfrm>
          <a:prstGeom prst="wedgeRectCallout">
            <a:avLst>
              <a:gd name="adj1" fmla="val 47678"/>
              <a:gd name="adj2" fmla="val 85761"/>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accent6">
                    <a:lumMod val="75000"/>
                  </a:schemeClr>
                </a:solidFill>
              </a:rPr>
              <a:t>一生モノの接遇力を身につけませんか？</a:t>
            </a:r>
          </a:p>
        </p:txBody>
      </p:sp>
    </p:spTree>
    <p:extLst>
      <p:ext uri="{BB962C8B-B14F-4D97-AF65-F5344CB8AC3E}">
        <p14:creationId xmlns:p14="http://schemas.microsoft.com/office/powerpoint/2010/main" val="4012455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12200BF2-0B49-3F1E-83BE-79B6081CC994}"/>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pic>
        <p:nvPicPr>
          <p:cNvPr id="3" name="Picture 4" descr="画像が生成されました">
            <a:extLst>
              <a:ext uri="{FF2B5EF4-FFF2-40B4-BE49-F238E27FC236}">
                <a16:creationId xmlns:a16="http://schemas.microsoft.com/office/drawing/2014/main" id="{3869E683-7650-5933-1521-4BC809F22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EB73D73E-D139-5A35-9677-1A1D3FCD40C4}"/>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l="12577" t="32980" r="12575" b="32788"/>
          <a:stretch>
            <a:fillRect/>
          </a:stretch>
        </p:blipFill>
        <p:spPr>
          <a:xfrm>
            <a:off x="1599133" y="201525"/>
            <a:ext cx="1439631" cy="4938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5" name="テキスト ボックス 4">
            <a:extLst>
              <a:ext uri="{FF2B5EF4-FFF2-40B4-BE49-F238E27FC236}">
                <a16:creationId xmlns:a16="http://schemas.microsoft.com/office/drawing/2014/main" id="{C6F681EC-0301-E69F-1F96-8E1BCFB46D3D}"/>
              </a:ext>
            </a:extLst>
          </p:cNvPr>
          <p:cNvSpPr txBox="1"/>
          <p:nvPr/>
        </p:nvSpPr>
        <p:spPr>
          <a:xfrm>
            <a:off x="1694795" y="1181100"/>
            <a:ext cx="8802410" cy="2154436"/>
          </a:xfrm>
          <a:prstGeom prst="rect">
            <a:avLst/>
          </a:prstGeom>
          <a:noFill/>
        </p:spPr>
        <p:txBody>
          <a:bodyPr wrap="none" rtlCol="0">
            <a:spAutoFit/>
          </a:bodyPr>
          <a:lstStyle/>
          <a:p>
            <a:pPr algn="ctr"/>
            <a:r>
              <a:rPr kumimoji="1" lang="en-US" altLang="ja-JP" sz="3600" b="1" dirty="0"/>
              <a:t>《Google</a:t>
            </a:r>
            <a:r>
              <a:rPr kumimoji="1" lang="ja-JP" altLang="en-US" sz="3600" b="1" dirty="0"/>
              <a:t>口コミ新時代</a:t>
            </a:r>
            <a:r>
              <a:rPr kumimoji="1" lang="en-US" altLang="ja-JP" sz="3600" b="1" dirty="0"/>
              <a:t>》</a:t>
            </a:r>
          </a:p>
          <a:p>
            <a:endParaRPr kumimoji="1" lang="en-US" altLang="ja-JP" sz="1600" b="1" dirty="0"/>
          </a:p>
          <a:p>
            <a:r>
              <a:rPr kumimoji="1" lang="ja-JP" altLang="en-US" sz="3200" b="1" dirty="0"/>
              <a:t>患者の</a:t>
            </a:r>
            <a:r>
              <a:rPr kumimoji="1" lang="ja-JP" altLang="en-US" sz="3200" b="1" dirty="0">
                <a:solidFill>
                  <a:schemeClr val="accent6">
                    <a:lumMod val="75000"/>
                  </a:schemeClr>
                </a:solidFill>
              </a:rPr>
              <a:t>治癒欲求</a:t>
            </a:r>
            <a:r>
              <a:rPr kumimoji="1" lang="ja-JP" altLang="en-US" sz="3200" b="1" dirty="0"/>
              <a:t>を満たすだけでなく、</a:t>
            </a:r>
            <a:endParaRPr kumimoji="1" lang="en-US" altLang="ja-JP" sz="3200" b="1" dirty="0"/>
          </a:p>
          <a:p>
            <a:endParaRPr kumimoji="1" lang="en-US" altLang="ja-JP" sz="1400" b="1" dirty="0"/>
          </a:p>
          <a:p>
            <a:r>
              <a:rPr kumimoji="1" lang="ja-JP" altLang="en-US" sz="3200" b="1" dirty="0"/>
              <a:t>患者の</a:t>
            </a:r>
            <a:r>
              <a:rPr kumimoji="1" lang="ja-JP" altLang="en-US" sz="3200" b="1" dirty="0">
                <a:solidFill>
                  <a:schemeClr val="accent6">
                    <a:lumMod val="75000"/>
                  </a:schemeClr>
                </a:solidFill>
              </a:rPr>
              <a:t>承認欲求</a:t>
            </a:r>
            <a:r>
              <a:rPr kumimoji="1" lang="ja-JP" altLang="en-US" sz="3200" b="1" dirty="0"/>
              <a:t>も満たすべき時代に変化した。</a:t>
            </a:r>
          </a:p>
        </p:txBody>
      </p:sp>
      <p:sp>
        <p:nvSpPr>
          <p:cNvPr id="6" name="テキスト ボックス 5">
            <a:extLst>
              <a:ext uri="{FF2B5EF4-FFF2-40B4-BE49-F238E27FC236}">
                <a16:creationId xmlns:a16="http://schemas.microsoft.com/office/drawing/2014/main" id="{87DCEC8C-7325-F4EB-B817-AAF05441A3BA}"/>
              </a:ext>
            </a:extLst>
          </p:cNvPr>
          <p:cNvSpPr txBox="1"/>
          <p:nvPr/>
        </p:nvSpPr>
        <p:spPr>
          <a:xfrm>
            <a:off x="232854" y="4527054"/>
            <a:ext cx="11726288" cy="553998"/>
          </a:xfrm>
          <a:prstGeom prst="rect">
            <a:avLst/>
          </a:prstGeom>
          <a:solidFill>
            <a:schemeClr val="bg2"/>
          </a:solidFill>
        </p:spPr>
        <p:txBody>
          <a:bodyPr wrap="none" rtlCol="0">
            <a:spAutoFit/>
          </a:bodyPr>
          <a:lstStyle/>
          <a:p>
            <a:pPr algn="ctr"/>
            <a:r>
              <a:rPr kumimoji="1" lang="ja-JP" altLang="en-US" sz="3000" b="1" dirty="0">
                <a:solidFill>
                  <a:schemeClr val="accent5">
                    <a:lumMod val="75000"/>
                  </a:schemeClr>
                </a:solidFill>
              </a:rPr>
              <a:t>これからのクリニック経営における持続的が収益を支えるポイント</a:t>
            </a:r>
          </a:p>
        </p:txBody>
      </p:sp>
      <p:sp>
        <p:nvSpPr>
          <p:cNvPr id="7" name="テキスト ボックス 6">
            <a:extLst>
              <a:ext uri="{FF2B5EF4-FFF2-40B4-BE49-F238E27FC236}">
                <a16:creationId xmlns:a16="http://schemas.microsoft.com/office/drawing/2014/main" id="{BD06ACBE-5C37-3CAA-3C90-30439A8068F8}"/>
              </a:ext>
            </a:extLst>
          </p:cNvPr>
          <p:cNvSpPr txBox="1"/>
          <p:nvPr/>
        </p:nvSpPr>
        <p:spPr>
          <a:xfrm rot="5400000">
            <a:off x="5657418" y="3316302"/>
            <a:ext cx="877163" cy="923330"/>
          </a:xfrm>
          <a:prstGeom prst="rect">
            <a:avLst/>
          </a:prstGeom>
          <a:noFill/>
        </p:spPr>
        <p:txBody>
          <a:bodyPr wrap="none" rtlCol="0">
            <a:spAutoFit/>
          </a:bodyPr>
          <a:lstStyle/>
          <a:p>
            <a:r>
              <a:rPr kumimoji="1" lang="ja-JP" altLang="en-US" sz="5400" dirty="0"/>
              <a:t>➡</a:t>
            </a:r>
          </a:p>
        </p:txBody>
      </p:sp>
    </p:spTree>
    <p:extLst>
      <p:ext uri="{BB962C8B-B14F-4D97-AF65-F5344CB8AC3E}">
        <p14:creationId xmlns:p14="http://schemas.microsoft.com/office/powerpoint/2010/main" val="2792701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2CC01DE-B974-3A27-1294-E06D7859746E}"/>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3" name="テキスト ボックス 5">
            <a:extLst>
              <a:ext uri="{FF2B5EF4-FFF2-40B4-BE49-F238E27FC236}">
                <a16:creationId xmlns:a16="http://schemas.microsoft.com/office/drawing/2014/main" id="{5CD52F46-EA55-89D7-E22B-E38347C541A5}"/>
              </a:ext>
            </a:extLst>
          </p:cNvPr>
          <p:cNvSpPr txBox="1"/>
          <p:nvPr/>
        </p:nvSpPr>
        <p:spPr>
          <a:xfrm>
            <a:off x="1337226" y="2084073"/>
            <a:ext cx="10019078" cy="1277273"/>
          </a:xfrm>
          <a:prstGeom prst="rect">
            <a:avLst/>
          </a:prstGeom>
          <a:noFill/>
          <a:ln w="57150">
            <a:solidFill>
              <a:schemeClr val="accent6">
                <a:lumMod val="60000"/>
                <a:lumOff val="40000"/>
              </a:schemeClr>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ja-JP" sz="2800" b="1" dirty="0">
                <a:solidFill>
                  <a:srgbClr val="FF3399"/>
                </a:solidFill>
              </a:rPr>
              <a:t>《</a:t>
            </a:r>
            <a:r>
              <a:rPr kumimoji="1" lang="ja-JP" altLang="en-US" sz="2800" b="1" dirty="0">
                <a:solidFill>
                  <a:srgbClr val="FF3399"/>
                </a:solidFill>
              </a:rPr>
              <a:t>実態調査協力無料特典</a:t>
            </a:r>
            <a:r>
              <a:rPr kumimoji="1" lang="en-US" altLang="ja-JP" sz="2800" b="1" dirty="0">
                <a:solidFill>
                  <a:srgbClr val="FF3399"/>
                </a:solidFill>
              </a:rPr>
              <a:t>》</a:t>
            </a:r>
            <a:endParaRPr kumimoji="1" lang="en-US" altLang="ja-JP" sz="2000" b="1" dirty="0">
              <a:solidFill>
                <a:srgbClr val="FF3399"/>
              </a:solidFill>
            </a:endParaRPr>
          </a:p>
          <a:p>
            <a:endParaRPr kumimoji="1" lang="en-US" altLang="ja-JP" sz="700" b="1" dirty="0">
              <a:solidFill>
                <a:srgbClr val="002060"/>
              </a:solidFill>
            </a:endParaRPr>
          </a:p>
          <a:p>
            <a:pPr algn="ctr"/>
            <a:r>
              <a:rPr kumimoji="1" lang="ja-JP" altLang="en-US" sz="2400" b="1" dirty="0">
                <a:solidFill>
                  <a:srgbClr val="002060"/>
                </a:solidFill>
              </a:rPr>
              <a:t>❖ドクター必見の</a:t>
            </a:r>
            <a:r>
              <a:rPr kumimoji="1" lang="ja-JP" altLang="en-US" sz="3600" b="1" dirty="0">
                <a:solidFill>
                  <a:srgbClr val="002060"/>
                </a:solidFill>
              </a:rPr>
              <a:t>令和財務戦略</a:t>
            </a:r>
            <a:r>
              <a:rPr kumimoji="1" lang="ja-JP" altLang="en-US" sz="2000" b="1" dirty="0">
                <a:solidFill>
                  <a:srgbClr val="002060"/>
                </a:solidFill>
              </a:rPr>
              <a:t>（２０分）</a:t>
            </a:r>
            <a:r>
              <a:rPr kumimoji="1" lang="ja-JP" altLang="en-US" b="1" dirty="0">
                <a:solidFill>
                  <a:schemeClr val="tx2">
                    <a:lumMod val="25000"/>
                  </a:schemeClr>
                </a:solidFill>
              </a:rPr>
              <a:t>　</a:t>
            </a:r>
            <a:endParaRPr kumimoji="1" lang="en-US" altLang="ja-JP" b="1" dirty="0">
              <a:solidFill>
                <a:schemeClr val="tx2">
                  <a:lumMod val="25000"/>
                </a:schemeClr>
              </a:solidFill>
            </a:endParaRPr>
          </a:p>
          <a:p>
            <a:endParaRPr kumimoji="1" lang="en-US" altLang="ja-JP" sz="600" b="1" dirty="0">
              <a:solidFill>
                <a:schemeClr val="tx2">
                  <a:lumMod val="25000"/>
                </a:schemeClr>
              </a:solidFill>
            </a:endParaRPr>
          </a:p>
        </p:txBody>
      </p:sp>
      <p:pic>
        <p:nvPicPr>
          <p:cNvPr id="4" name="図 3">
            <a:extLst>
              <a:ext uri="{FF2B5EF4-FFF2-40B4-BE49-F238E27FC236}">
                <a16:creationId xmlns:a16="http://schemas.microsoft.com/office/drawing/2014/main" id="{FAB87F5C-2D81-38B4-6BB4-118F1E2B913C}"/>
              </a:ext>
            </a:extLst>
          </p:cNvPr>
          <p:cNvPicPr>
            <a:picLocks noChangeAspect="1"/>
          </p:cNvPicPr>
          <p:nvPr/>
        </p:nvPicPr>
        <p:blipFill>
          <a:blip r:embed="rId3"/>
          <a:srcRect l="13120" t="20484" r="44842" b="10599"/>
          <a:stretch/>
        </p:blipFill>
        <p:spPr>
          <a:xfrm>
            <a:off x="1599134" y="2218429"/>
            <a:ext cx="922802" cy="1008560"/>
          </a:xfrm>
          <a:prstGeom prst="rect">
            <a:avLst/>
          </a:prstGeom>
        </p:spPr>
      </p:pic>
      <p:pic>
        <p:nvPicPr>
          <p:cNvPr id="6" name="Picture 4" descr="画像が生成されました">
            <a:extLst>
              <a:ext uri="{FF2B5EF4-FFF2-40B4-BE49-F238E27FC236}">
                <a16:creationId xmlns:a16="http://schemas.microsoft.com/office/drawing/2014/main" id="{ADF6B9BE-FB64-EA45-5470-F9AEA8C4F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5BE03DD4-DE0F-998D-7484-E3D8F0F63CEC}"/>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l="12577" t="32980" r="12575" b="32788"/>
          <a:stretch>
            <a:fillRect/>
          </a:stretch>
        </p:blipFill>
        <p:spPr>
          <a:xfrm>
            <a:off x="1599133" y="201525"/>
            <a:ext cx="1439631" cy="49381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
        <p:nvSpPr>
          <p:cNvPr id="5" name="テキスト ボックス 4">
            <a:extLst>
              <a:ext uri="{FF2B5EF4-FFF2-40B4-BE49-F238E27FC236}">
                <a16:creationId xmlns:a16="http://schemas.microsoft.com/office/drawing/2014/main" id="{7B07DDF7-85A1-07F4-80AD-8244884C59BE}"/>
              </a:ext>
            </a:extLst>
          </p:cNvPr>
          <p:cNvSpPr txBox="1"/>
          <p:nvPr/>
        </p:nvSpPr>
        <p:spPr>
          <a:xfrm>
            <a:off x="868342" y="1087032"/>
            <a:ext cx="10956846" cy="461665"/>
          </a:xfrm>
          <a:prstGeom prst="rect">
            <a:avLst/>
          </a:prstGeom>
          <a:noFill/>
        </p:spPr>
        <p:txBody>
          <a:bodyPr wrap="none" rtlCol="0">
            <a:spAutoFit/>
          </a:bodyPr>
          <a:lstStyle/>
          <a:p>
            <a:pPr algn="ctr"/>
            <a:r>
              <a:rPr kumimoji="1" lang="ja-JP" altLang="en-US" sz="2400" b="1" dirty="0">
                <a:solidFill>
                  <a:schemeClr val="accent6">
                    <a:lumMod val="75000"/>
                  </a:schemeClr>
                </a:solidFill>
              </a:rPr>
              <a:t>「医療法人様」と、「将来、医療法人化する可能性のある開業医様」に役立つ</a:t>
            </a:r>
          </a:p>
        </p:txBody>
      </p:sp>
      <p:sp>
        <p:nvSpPr>
          <p:cNvPr id="7" name="テキスト ボックス 6">
            <a:extLst>
              <a:ext uri="{FF2B5EF4-FFF2-40B4-BE49-F238E27FC236}">
                <a16:creationId xmlns:a16="http://schemas.microsoft.com/office/drawing/2014/main" id="{FAAA4015-A58F-CE57-80C7-593681D2C7C6}"/>
              </a:ext>
            </a:extLst>
          </p:cNvPr>
          <p:cNvSpPr txBox="1"/>
          <p:nvPr/>
        </p:nvSpPr>
        <p:spPr>
          <a:xfrm>
            <a:off x="708660" y="3972923"/>
            <a:ext cx="11483340" cy="1692771"/>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kumimoji="1" lang="ja-JP" altLang="en-US" sz="2800" b="1" dirty="0">
                <a:solidFill>
                  <a:schemeClr val="accent6">
                    <a:lumMod val="75000"/>
                  </a:schemeClr>
                </a:solidFill>
              </a:rPr>
              <a:t>　“</a:t>
            </a:r>
            <a:r>
              <a:rPr kumimoji="1" lang="ja-JP" altLang="en-US" sz="3200" b="1" dirty="0">
                <a:solidFill>
                  <a:schemeClr val="accent6">
                    <a:lumMod val="75000"/>
                  </a:schemeClr>
                </a:solidFill>
              </a:rPr>
              <a:t>納税で非課税財産を手にする方法”</a:t>
            </a:r>
            <a:r>
              <a:rPr kumimoji="1" lang="ja-JP" altLang="en-US" sz="2400" b="1" dirty="0">
                <a:solidFill>
                  <a:srgbClr val="0070C0"/>
                </a:solidFill>
              </a:rPr>
              <a:t>や、</a:t>
            </a:r>
            <a:endParaRPr kumimoji="1" lang="en-US" altLang="ja-JP" sz="2400" b="1" dirty="0">
              <a:solidFill>
                <a:srgbClr val="0070C0"/>
              </a:solidFill>
            </a:endParaRPr>
          </a:p>
          <a:p>
            <a:r>
              <a:rPr kumimoji="1" lang="ja-JP" altLang="en-US" sz="3600" b="1" dirty="0">
                <a:solidFill>
                  <a:schemeClr val="accent6">
                    <a:lumMod val="75000"/>
                  </a:schemeClr>
                </a:solidFill>
              </a:rPr>
              <a:t>　最新財務戦略情報</a:t>
            </a:r>
            <a:r>
              <a:rPr kumimoji="1" lang="ja-JP" altLang="en-US" sz="2400" b="1" dirty="0">
                <a:solidFill>
                  <a:srgbClr val="0070C0"/>
                </a:solidFill>
              </a:rPr>
              <a:t>、驚きの</a:t>
            </a:r>
            <a:r>
              <a:rPr kumimoji="1" lang="ja-JP" altLang="en-US" sz="2400" b="1" dirty="0">
                <a:solidFill>
                  <a:schemeClr val="accent6">
                    <a:lumMod val="75000"/>
                  </a:schemeClr>
                </a:solidFill>
              </a:rPr>
              <a:t>令和型</a:t>
            </a:r>
            <a:r>
              <a:rPr kumimoji="1" lang="ja-JP" altLang="en-US" sz="3600" b="1" dirty="0">
                <a:solidFill>
                  <a:schemeClr val="accent6">
                    <a:lumMod val="75000"/>
                  </a:schemeClr>
                </a:solidFill>
              </a:rPr>
              <a:t>固定費削減法</a:t>
            </a:r>
            <a:r>
              <a:rPr kumimoji="1" lang="ja-JP" altLang="en-US" sz="2400" b="1" dirty="0">
                <a:solidFill>
                  <a:srgbClr val="0070C0"/>
                </a:solidFill>
              </a:rPr>
              <a:t>など、</a:t>
            </a:r>
            <a:endParaRPr kumimoji="1" lang="en-US" altLang="ja-JP" sz="2400" b="1" dirty="0">
              <a:solidFill>
                <a:srgbClr val="0070C0"/>
              </a:solidFill>
            </a:endParaRPr>
          </a:p>
          <a:p>
            <a:r>
              <a:rPr kumimoji="1" lang="ja-JP" altLang="en-US" sz="3600" b="1" dirty="0">
                <a:solidFill>
                  <a:srgbClr val="0070C0"/>
                </a:solidFill>
              </a:rPr>
              <a:t>　</a:t>
            </a:r>
            <a:r>
              <a:rPr kumimoji="1" lang="ja-JP" altLang="en-US" sz="2400" b="1" dirty="0">
                <a:solidFill>
                  <a:srgbClr val="0070C0"/>
                </a:solidFill>
              </a:rPr>
              <a:t>経営にお役立ていただける情報満載。</a:t>
            </a:r>
          </a:p>
        </p:txBody>
      </p:sp>
    </p:spTree>
    <p:extLst>
      <p:ext uri="{BB962C8B-B14F-4D97-AF65-F5344CB8AC3E}">
        <p14:creationId xmlns:p14="http://schemas.microsoft.com/office/powerpoint/2010/main" val="3210763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266943C-3F23-A111-481A-C69D5BA5FC85}"/>
              </a:ext>
            </a:extLst>
          </p:cNvPr>
          <p:cNvSpPr txBox="1"/>
          <p:nvPr/>
        </p:nvSpPr>
        <p:spPr>
          <a:xfrm>
            <a:off x="2306323" y="3964106"/>
            <a:ext cx="8392041" cy="1384995"/>
          </a:xfrm>
          <a:prstGeom prst="rect">
            <a:avLst/>
          </a:prstGeom>
          <a:noFill/>
        </p:spPr>
        <p:txBody>
          <a:bodyPr wrap="none" rtlCol="0">
            <a:spAutoFit/>
          </a:bodyPr>
          <a:lstStyle/>
          <a:p>
            <a:pPr algn="ctr"/>
            <a:r>
              <a:rPr kumimoji="1" lang="ja-JP" altLang="en-US" sz="3200" b="1" dirty="0">
                <a:solidFill>
                  <a:schemeClr val="accent6">
                    <a:lumMod val="75000"/>
                  </a:schemeClr>
                </a:solidFill>
              </a:rPr>
              <a:t>ー</a:t>
            </a:r>
            <a:r>
              <a:rPr kumimoji="1" lang="en-US" altLang="ja-JP" sz="3200" b="1" dirty="0">
                <a:solidFill>
                  <a:schemeClr val="accent6">
                    <a:lumMod val="75000"/>
                  </a:schemeClr>
                </a:solidFill>
              </a:rPr>
              <a:t>Google</a:t>
            </a:r>
            <a:r>
              <a:rPr kumimoji="1" lang="ja-JP" altLang="en-US" sz="3200" b="1" dirty="0">
                <a:solidFill>
                  <a:schemeClr val="accent6">
                    <a:lumMod val="75000"/>
                  </a:schemeClr>
                </a:solidFill>
              </a:rPr>
              <a:t>活用術調査ー</a:t>
            </a:r>
            <a:endParaRPr kumimoji="1" lang="en-US" altLang="ja-JP" sz="3200" b="1" dirty="0">
              <a:solidFill>
                <a:schemeClr val="accent6">
                  <a:lumMod val="75000"/>
                </a:schemeClr>
              </a:solidFill>
            </a:endParaRPr>
          </a:p>
          <a:p>
            <a:pPr algn="ctr"/>
            <a:endParaRPr kumimoji="1" lang="en-US" altLang="ja-JP" sz="2000" b="1" dirty="0">
              <a:solidFill>
                <a:srgbClr val="002060"/>
              </a:solidFill>
            </a:endParaRPr>
          </a:p>
          <a:p>
            <a:pPr algn="ctr"/>
            <a:r>
              <a:rPr kumimoji="1" lang="ja-JP" altLang="en-US" sz="3200" b="1" dirty="0">
                <a:solidFill>
                  <a:srgbClr val="002060"/>
                </a:solidFill>
              </a:rPr>
              <a:t>口コミ実態調査票のご記入お願い致します。</a:t>
            </a:r>
          </a:p>
        </p:txBody>
      </p:sp>
      <p:sp>
        <p:nvSpPr>
          <p:cNvPr id="3" name="テキスト ボックス 2">
            <a:extLst>
              <a:ext uri="{FF2B5EF4-FFF2-40B4-BE49-F238E27FC236}">
                <a16:creationId xmlns:a16="http://schemas.microsoft.com/office/drawing/2014/main" id="{0C4F93B6-1B98-067F-179F-89D861B340FE}"/>
              </a:ext>
            </a:extLst>
          </p:cNvPr>
          <p:cNvSpPr txBox="1"/>
          <p:nvPr/>
        </p:nvSpPr>
        <p:spPr>
          <a:xfrm>
            <a:off x="7825594" y="5533767"/>
            <a:ext cx="2492990" cy="369332"/>
          </a:xfrm>
          <a:prstGeom prst="rect">
            <a:avLst/>
          </a:prstGeom>
          <a:noFill/>
        </p:spPr>
        <p:txBody>
          <a:bodyPr wrap="none" rtlCol="0">
            <a:spAutoFit/>
          </a:bodyPr>
          <a:lstStyle/>
          <a:p>
            <a:r>
              <a:rPr kumimoji="1" lang="ja-JP" altLang="en-US" dirty="0"/>
              <a:t>日本開業医支援研究会</a:t>
            </a:r>
          </a:p>
        </p:txBody>
      </p:sp>
      <p:pic>
        <p:nvPicPr>
          <p:cNvPr id="4" name="Picture 4" descr="画像が生成されました">
            <a:extLst>
              <a:ext uri="{FF2B5EF4-FFF2-40B4-BE49-F238E27FC236}">
                <a16:creationId xmlns:a16="http://schemas.microsoft.com/office/drawing/2014/main" id="{51D384FB-61EC-D94B-3E30-F6706CA99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47" y="89851"/>
            <a:ext cx="1363436" cy="1363436"/>
          </a:xfrm>
          <a:prstGeom prst="rect">
            <a:avLst/>
          </a:prstGeom>
          <a:noFill/>
          <a:extLst>
            <a:ext uri="{909E8E84-426E-40DD-AFC4-6F175D3DCCD1}">
              <a14:hiddenFill xmlns:a14="http://schemas.microsoft.com/office/drawing/2010/main">
                <a:solidFill>
                  <a:srgbClr val="FFFFFF"/>
                </a:solidFill>
              </a14:hiddenFill>
            </a:ext>
          </a:extLst>
        </p:spPr>
      </p:pic>
      <p:sp>
        <p:nvSpPr>
          <p:cNvPr id="5" name="フッター プレースホルダー 4">
            <a:extLst>
              <a:ext uri="{FF2B5EF4-FFF2-40B4-BE49-F238E27FC236}">
                <a16:creationId xmlns:a16="http://schemas.microsoft.com/office/drawing/2014/main" id="{3C43CFDE-E373-3890-680F-C9FEEEF6DE6B}"/>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pic>
        <p:nvPicPr>
          <p:cNvPr id="6" name="図 5">
            <a:extLst>
              <a:ext uri="{FF2B5EF4-FFF2-40B4-BE49-F238E27FC236}">
                <a16:creationId xmlns:a16="http://schemas.microsoft.com/office/drawing/2014/main" id="{9220949E-BE94-42FC-1818-BEF995219AB3}"/>
              </a:ext>
            </a:extLst>
          </p:cNvPr>
          <p:cNvPicPr>
            <a:picLocks noChangeAspect="1"/>
          </p:cNvPicPr>
          <p:nvPr/>
        </p:nvPicPr>
        <p:blipFill>
          <a:blip r:embed="rId4">
            <a:extLst>
              <a:ext uri="{28A0092B-C50C-407E-A947-70E740481C1C}">
                <a14:useLocalDpi xmlns:a14="http://schemas.microsoft.com/office/drawing/2010/main" val="0"/>
              </a:ext>
            </a:extLst>
          </a:blip>
          <a:srcRect l="34901" t="21006" r="34040" b="28188"/>
          <a:stretch>
            <a:fillRect/>
          </a:stretch>
        </p:blipFill>
        <p:spPr>
          <a:xfrm>
            <a:off x="7268759" y="5412295"/>
            <a:ext cx="536208" cy="584775"/>
          </a:xfrm>
          <a:prstGeom prst="rect">
            <a:avLst/>
          </a:prstGeom>
        </p:spPr>
      </p:pic>
      <p:sp>
        <p:nvSpPr>
          <p:cNvPr id="8" name="テキスト ボックス 7">
            <a:extLst>
              <a:ext uri="{FF2B5EF4-FFF2-40B4-BE49-F238E27FC236}">
                <a16:creationId xmlns:a16="http://schemas.microsoft.com/office/drawing/2014/main" id="{EB966E3E-F86D-AEAD-5070-CEB38821532D}"/>
              </a:ext>
            </a:extLst>
          </p:cNvPr>
          <p:cNvSpPr txBox="1"/>
          <p:nvPr/>
        </p:nvSpPr>
        <p:spPr>
          <a:xfrm>
            <a:off x="7713415" y="5917029"/>
            <a:ext cx="4968478" cy="738664"/>
          </a:xfrm>
          <a:prstGeom prst="rect">
            <a:avLst/>
          </a:prstGeom>
          <a:noFill/>
        </p:spPr>
        <p:txBody>
          <a:bodyPr wrap="square">
            <a:spAutoFit/>
          </a:bodyPr>
          <a:lstStyle/>
          <a:p>
            <a:r>
              <a:rPr lang="ja-JP" altLang="ja-JP"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“口コミ</a:t>
            </a:r>
            <a:r>
              <a:rPr lang="ja-JP" altLang="en-US"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・自由診療</a:t>
            </a:r>
            <a:r>
              <a:rPr lang="ja-JP" altLang="ja-JP"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対策支援チーム”　　　　　　　　　　　　　　　　　　　　　　　　　　</a:t>
            </a:r>
            <a:endParaRPr lang="en-US" altLang="ja-JP"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r>
              <a:rPr lang="ja-JP" altLang="ja-JP"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en-US" altLang="ja-JP"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mail</a:t>
            </a:r>
            <a:r>
              <a:rPr lang="ja-JP" altLang="ja-JP"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ja-JP" altLang="en-US"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ja-JP"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　</a:t>
            </a:r>
            <a:endParaRPr lang="en-US" altLang="ja-JP"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endParaRPr>
          </a:p>
          <a:p>
            <a:r>
              <a:rPr lang="ja-JP" altLang="ja-JP"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en-US" altLang="ja-JP"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HP</a:t>
            </a:r>
            <a:r>
              <a:rPr lang="ja-JP" altLang="ja-JP"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a:t>
            </a:r>
            <a:r>
              <a:rPr lang="ja-JP" altLang="en-US"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ja-JP" altLang="ja-JP"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　</a:t>
            </a:r>
            <a:r>
              <a:rPr lang="en-US" altLang="ja-JP" sz="1400" u="sng" dirty="0">
                <a:solidFill>
                  <a:srgbClr val="0000FF"/>
                </a:solidFill>
                <a:effectLst/>
                <a:latin typeface="HG丸ｺﾞｼｯｸM-PRO" panose="020F0400000000000000" pitchFamily="50" charset="-128"/>
                <a:ea typeface="HG丸ｺﾞｼｯｸM-PRO" panose="020F0400000000000000" pitchFamily="50" charset="-128"/>
                <a:cs typeface="Times New Roman" panose="02020603050405020304" pitchFamily="18" charset="0"/>
                <a:hlinkClick r:id="rId5"/>
              </a:rPr>
              <a:t>https://doctors-axellabo.com</a:t>
            </a:r>
            <a:r>
              <a:rPr lang="ja-JP" altLang="ja-JP" sz="1400" dirty="0">
                <a:effectLst/>
                <a:latin typeface="HG丸ｺﾞｼｯｸM-PRO" panose="020F0400000000000000" pitchFamily="50" charset="-128"/>
                <a:ea typeface="HG丸ｺﾞｼｯｸM-PRO" panose="020F0400000000000000" pitchFamily="50" charset="-128"/>
                <a:cs typeface="Times New Roman" panose="02020603050405020304" pitchFamily="18" charset="0"/>
              </a:rPr>
              <a:t>　</a:t>
            </a:r>
            <a:endParaRPr lang="ja-JP" altLang="en-US" sz="1400" dirty="0">
              <a:latin typeface="HG丸ｺﾞｼｯｸM-PRO" panose="020F0400000000000000" pitchFamily="50" charset="-128"/>
              <a:ea typeface="HG丸ｺﾞｼｯｸM-PRO" panose="020F0400000000000000" pitchFamily="50" charset="-128"/>
            </a:endParaRPr>
          </a:p>
        </p:txBody>
      </p:sp>
      <p:pic>
        <p:nvPicPr>
          <p:cNvPr id="1026" name="Picture 2" descr="「エンディング」の写真素材 | 766件の無料イラスト画像 | Adobe Stock">
            <a:extLst>
              <a:ext uri="{FF2B5EF4-FFF2-40B4-BE49-F238E27FC236}">
                <a16:creationId xmlns:a16="http://schemas.microsoft.com/office/drawing/2014/main" id="{52E5B759-A7D7-44FD-18D7-AC4741399DCC}"/>
              </a:ext>
            </a:extLst>
          </p:cNvPr>
          <p:cNvPicPr>
            <a:picLocks noChangeAspect="1" noChangeArrowheads="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30417" t="11812" r="4367" b="32020"/>
          <a:stretch>
            <a:fillRect/>
          </a:stretch>
        </p:blipFill>
        <p:spPr bwMode="auto">
          <a:xfrm>
            <a:off x="10866511" y="89852"/>
            <a:ext cx="1212316" cy="501276"/>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67A47A63-52A2-D716-9F4B-D2F1E279E85C}"/>
              </a:ext>
            </a:extLst>
          </p:cNvPr>
          <p:cNvSpPr/>
          <p:nvPr/>
        </p:nvSpPr>
        <p:spPr>
          <a:xfrm>
            <a:off x="2807039" y="354736"/>
            <a:ext cx="7390615" cy="1200329"/>
          </a:xfrm>
          <a:prstGeom prst="rect">
            <a:avLst/>
          </a:prstGeom>
          <a:solidFill>
            <a:srgbClr val="FFFF00"/>
          </a:solidFill>
          <a:ln w="38100">
            <a:solidFill>
              <a:schemeClr val="tx1"/>
            </a:solidFill>
          </a:ln>
          <a:effectLst/>
        </p:spPr>
        <p:txBody>
          <a:bodyPr wrap="square" lIns="91440" tIns="45720" rIns="91440" bIns="45720">
            <a:spAutoFit/>
          </a:bodyPr>
          <a:lstStyle/>
          <a:p>
            <a:pPr algn="ctr"/>
            <a:r>
              <a:rPr lang="ja-JP" altLang="en-US" sz="3600" b="1" cap="none" spc="0" dirty="0">
                <a:ln w="0"/>
                <a:gradFill>
                  <a:gsLst>
                    <a:gs pos="21000">
                      <a:srgbClr val="53575C"/>
                    </a:gs>
                    <a:gs pos="88000">
                      <a:srgbClr val="C5C7CA"/>
                    </a:gs>
                  </a:gsLst>
                  <a:lin ang="5400000"/>
                </a:gradFill>
                <a:effectLst/>
              </a:rPr>
              <a:t>患者の</a:t>
            </a:r>
            <a:r>
              <a:rPr lang="ja-JP" altLang="en-US" sz="3600" b="1" dirty="0">
                <a:ln w="0"/>
                <a:solidFill>
                  <a:srgbClr val="C00000"/>
                </a:solidFill>
              </a:rPr>
              <a:t>口コミ</a:t>
            </a:r>
            <a:r>
              <a:rPr lang="ja-JP" altLang="en-US" sz="3600" b="1" cap="none" spc="0" dirty="0">
                <a:ln w="0"/>
                <a:solidFill>
                  <a:srgbClr val="C00000"/>
                </a:solidFill>
                <a:effectLst/>
              </a:rPr>
              <a:t>点数</a:t>
            </a:r>
            <a:r>
              <a:rPr lang="ja-JP" altLang="en-US" sz="3600" b="1" cap="none" spc="0" dirty="0">
                <a:ln w="0"/>
                <a:gradFill>
                  <a:gsLst>
                    <a:gs pos="21000">
                      <a:srgbClr val="53575C"/>
                    </a:gs>
                    <a:gs pos="88000">
                      <a:srgbClr val="C5C7CA"/>
                    </a:gs>
                  </a:gsLst>
                  <a:lin ang="5400000"/>
                </a:gradFill>
                <a:effectLst/>
              </a:rPr>
              <a:t>は</a:t>
            </a:r>
            <a:endParaRPr lang="en-US" altLang="ja-JP" sz="3600" b="1" cap="none" spc="0" dirty="0">
              <a:ln w="0"/>
              <a:gradFill>
                <a:gsLst>
                  <a:gs pos="21000">
                    <a:srgbClr val="53575C"/>
                  </a:gs>
                  <a:gs pos="88000">
                    <a:srgbClr val="C5C7CA"/>
                  </a:gs>
                </a:gsLst>
                <a:lin ang="5400000"/>
              </a:gradFill>
              <a:effectLst/>
            </a:endParaRPr>
          </a:p>
          <a:p>
            <a:pPr algn="ctr"/>
            <a:r>
              <a:rPr lang="ja-JP" altLang="en-US" sz="3600" b="1" cap="none" spc="0" dirty="0">
                <a:ln w="0"/>
                <a:solidFill>
                  <a:srgbClr val="C00000"/>
                </a:solidFill>
                <a:effectLst/>
              </a:rPr>
              <a:t>診療報酬</a:t>
            </a:r>
            <a:r>
              <a:rPr lang="ja-JP" altLang="en-US" sz="3600" b="1" cap="none" spc="0" dirty="0">
                <a:ln w="0"/>
                <a:gradFill>
                  <a:gsLst>
                    <a:gs pos="21000">
                      <a:srgbClr val="53575C"/>
                    </a:gs>
                    <a:gs pos="88000">
                      <a:srgbClr val="C5C7CA"/>
                    </a:gs>
                  </a:gsLst>
                  <a:lin ang="5400000"/>
                </a:gradFill>
                <a:effectLst/>
              </a:rPr>
              <a:t>に</a:t>
            </a:r>
            <a:r>
              <a:rPr lang="ja-JP" altLang="en-US" sz="3600" b="1" dirty="0">
                <a:ln w="0"/>
                <a:solidFill>
                  <a:srgbClr val="C00000"/>
                </a:solidFill>
              </a:rPr>
              <a:t>例外なく比例</a:t>
            </a:r>
            <a:r>
              <a:rPr lang="ja-JP" altLang="en-US" sz="3600" b="1" dirty="0">
                <a:ln w="0"/>
                <a:gradFill>
                  <a:gsLst>
                    <a:gs pos="21000">
                      <a:srgbClr val="53575C"/>
                    </a:gs>
                    <a:gs pos="88000">
                      <a:srgbClr val="C5C7CA"/>
                    </a:gs>
                  </a:gsLst>
                  <a:lin ang="5400000"/>
                </a:gradFill>
              </a:rPr>
              <a:t>する</a:t>
            </a:r>
            <a:endParaRPr lang="ja-JP" altLang="en-US" sz="3600" b="1" cap="none" spc="0" dirty="0">
              <a:ln w="0"/>
              <a:gradFill>
                <a:gsLst>
                  <a:gs pos="21000">
                    <a:srgbClr val="53575C"/>
                  </a:gs>
                  <a:gs pos="88000">
                    <a:srgbClr val="C5C7CA"/>
                  </a:gs>
                </a:gsLst>
                <a:lin ang="5400000"/>
              </a:gradFill>
              <a:effectLst/>
            </a:endParaRPr>
          </a:p>
        </p:txBody>
      </p:sp>
      <p:sp>
        <p:nvSpPr>
          <p:cNvPr id="9" name="テキスト ボックス 8">
            <a:extLst>
              <a:ext uri="{FF2B5EF4-FFF2-40B4-BE49-F238E27FC236}">
                <a16:creationId xmlns:a16="http://schemas.microsoft.com/office/drawing/2014/main" id="{25EE9726-7AE4-C36F-6A14-30667A177B6F}"/>
              </a:ext>
            </a:extLst>
          </p:cNvPr>
          <p:cNvSpPr txBox="1"/>
          <p:nvPr/>
        </p:nvSpPr>
        <p:spPr>
          <a:xfrm>
            <a:off x="4048" y="2022289"/>
            <a:ext cx="12187952" cy="461665"/>
          </a:xfrm>
          <a:prstGeom prst="rect">
            <a:avLst/>
          </a:prstGeom>
          <a:solidFill>
            <a:schemeClr val="bg2"/>
          </a:solidFill>
        </p:spPr>
        <p:txBody>
          <a:bodyPr wrap="none" rtlCol="0">
            <a:spAutoFit/>
          </a:bodyPr>
          <a:lstStyle/>
          <a:p>
            <a:pPr algn="ctr"/>
            <a:r>
              <a:rPr kumimoji="1" lang="ja-JP" altLang="en-US" sz="2400" b="1" u="sng" dirty="0">
                <a:solidFill>
                  <a:schemeClr val="accent5">
                    <a:lumMod val="75000"/>
                  </a:schemeClr>
                </a:solidFill>
              </a:rPr>
              <a:t>下記の一生モノのクリニックの評判を守るための具体的な方法を無料提供いたします。</a:t>
            </a:r>
          </a:p>
        </p:txBody>
      </p:sp>
      <p:sp>
        <p:nvSpPr>
          <p:cNvPr id="11" name="正方形/長方形 10">
            <a:extLst>
              <a:ext uri="{FF2B5EF4-FFF2-40B4-BE49-F238E27FC236}">
                <a16:creationId xmlns:a16="http://schemas.microsoft.com/office/drawing/2014/main" id="{457B2FD3-9AD2-A004-DA65-DD990BCCBA6A}"/>
              </a:ext>
            </a:extLst>
          </p:cNvPr>
          <p:cNvSpPr/>
          <p:nvPr/>
        </p:nvSpPr>
        <p:spPr>
          <a:xfrm>
            <a:off x="1267402" y="2785448"/>
            <a:ext cx="10469881" cy="877163"/>
          </a:xfrm>
          <a:prstGeom prst="rect">
            <a:avLst/>
          </a:prstGeom>
          <a:solidFill>
            <a:schemeClr val="accent6">
              <a:lumMod val="20000"/>
              <a:lumOff val="80000"/>
            </a:schemeClr>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200" b="1" dirty="0">
                <a:ln/>
                <a:solidFill>
                  <a:schemeClr val="accent1">
                    <a:lumMod val="50000"/>
                  </a:schemeClr>
                </a:solidFill>
                <a:latin typeface="游ゴシック" panose="020B0400000000000000" pitchFamily="50" charset="-128"/>
              </a:rPr>
              <a:t>ー　クレームゼロ・離職率ゼロ・患者満足度</a:t>
            </a:r>
            <a:r>
              <a:rPr lang="en-US" altLang="ja-JP" sz="1200" b="1" dirty="0">
                <a:ln/>
                <a:solidFill>
                  <a:schemeClr val="accent1">
                    <a:lumMod val="50000"/>
                  </a:schemeClr>
                </a:solidFill>
                <a:latin typeface="游ゴシック" panose="020B0400000000000000" pitchFamily="50" charset="-128"/>
              </a:rPr>
              <a:t>200%</a:t>
            </a:r>
            <a:r>
              <a:rPr lang="ja-JP" altLang="en-US" sz="1200" b="1" dirty="0">
                <a:ln/>
                <a:solidFill>
                  <a:schemeClr val="accent1">
                    <a:lumMod val="50000"/>
                  </a:schemeClr>
                </a:solidFill>
                <a:latin typeface="游ゴシック" panose="020B0400000000000000" pitchFamily="50" charset="-128"/>
              </a:rPr>
              <a:t>を叶える　ー</a:t>
            </a:r>
            <a:endParaRPr lang="ja-JP" altLang="en-US" b="1" dirty="0">
              <a:ln/>
              <a:solidFill>
                <a:schemeClr val="accent1">
                  <a:lumMod val="50000"/>
                </a:schemeClr>
              </a:solidFill>
            </a:endParaRPr>
          </a:p>
          <a:p>
            <a:pPr algn="ctr"/>
            <a:r>
              <a:rPr lang="ja-JP" altLang="en-US" sz="1200" b="1" dirty="0">
                <a:ln/>
                <a:solidFill>
                  <a:schemeClr val="accent1">
                    <a:lumMod val="50000"/>
                  </a:schemeClr>
                </a:solidFill>
                <a:latin typeface="游ゴシック" panose="020B0400000000000000" pitchFamily="50" charset="-128"/>
              </a:rPr>
              <a:t>ネガティブレビュー対策</a:t>
            </a:r>
            <a:r>
              <a:rPr lang="en-US" altLang="ja-JP" sz="1200" b="1" dirty="0">
                <a:ln/>
                <a:solidFill>
                  <a:schemeClr val="accent1">
                    <a:lumMod val="50000"/>
                  </a:schemeClr>
                </a:solidFill>
                <a:latin typeface="游ゴシック" panose="020B0400000000000000" pitchFamily="50" charset="-128"/>
              </a:rPr>
              <a:t>×</a:t>
            </a:r>
            <a:r>
              <a:rPr lang="ja-JP" altLang="en-US" sz="1200" b="1" dirty="0">
                <a:ln/>
                <a:solidFill>
                  <a:schemeClr val="accent1">
                    <a:lumMod val="50000"/>
                  </a:schemeClr>
                </a:solidFill>
                <a:latin typeface="游ゴシック" panose="020B0400000000000000" pitchFamily="50" charset="-128"/>
              </a:rPr>
              <a:t>自由診療率倍増</a:t>
            </a:r>
            <a:r>
              <a:rPr lang="en-US" altLang="ja-JP" sz="1200" b="1" dirty="0">
                <a:ln/>
                <a:solidFill>
                  <a:schemeClr val="accent1">
                    <a:lumMod val="50000"/>
                  </a:schemeClr>
                </a:solidFill>
                <a:latin typeface="游ゴシック" panose="020B0400000000000000" pitchFamily="50" charset="-128"/>
              </a:rPr>
              <a:t>×</a:t>
            </a:r>
            <a:r>
              <a:rPr lang="ja-JP" altLang="en-US" sz="1200" b="1" dirty="0">
                <a:ln/>
                <a:solidFill>
                  <a:schemeClr val="accent1">
                    <a:lumMod val="50000"/>
                  </a:schemeClr>
                </a:solidFill>
                <a:latin typeface="游ゴシック" panose="020B0400000000000000" pitchFamily="50" charset="-128"/>
              </a:rPr>
              <a:t>スタッフ接遇教育のクリニック経営戦略</a:t>
            </a:r>
            <a:endParaRPr lang="en-US" altLang="ja-JP" sz="1200" b="1" dirty="0">
              <a:ln/>
              <a:solidFill>
                <a:schemeClr val="accent1">
                  <a:lumMod val="50000"/>
                </a:schemeClr>
              </a:solidFill>
              <a:latin typeface="游ゴシック" panose="020B0400000000000000" pitchFamily="50" charset="-128"/>
            </a:endParaRPr>
          </a:p>
          <a:p>
            <a:pPr algn="ctr"/>
            <a:endParaRPr lang="en-US" altLang="ja-JP" sz="300" b="1" dirty="0">
              <a:ln/>
              <a:solidFill>
                <a:schemeClr val="accent1">
                  <a:lumMod val="50000"/>
                </a:schemeClr>
              </a:solidFill>
              <a:latin typeface="游ゴシック" panose="020B0400000000000000" pitchFamily="50" charset="-128"/>
            </a:endParaRPr>
          </a:p>
          <a:p>
            <a:pPr algn="ctr"/>
            <a:r>
              <a:rPr lang="ja-JP" altLang="en-US" sz="2400" b="1" dirty="0">
                <a:solidFill>
                  <a:srgbClr val="00B050"/>
                </a:solidFill>
              </a:rPr>
              <a:t>クチコミが変わる！好印象クリニック接遇講座</a:t>
            </a:r>
            <a:r>
              <a:rPr lang="ja-JP" altLang="en-US" sz="2400" b="1" dirty="0">
                <a:ln/>
                <a:solidFill>
                  <a:srgbClr val="00B050"/>
                </a:solidFill>
                <a:latin typeface="游ゴシック" panose="020B0400000000000000" pitchFamily="50" charset="-128"/>
              </a:rPr>
              <a:t>・プレセミナー</a:t>
            </a:r>
            <a:endParaRPr lang="en-US" altLang="ja-JP" sz="2400" b="1" dirty="0">
              <a:ln/>
              <a:solidFill>
                <a:srgbClr val="00B050"/>
              </a:solidFill>
              <a:latin typeface="游ゴシック" panose="020B0400000000000000" pitchFamily="50" charset="-128"/>
            </a:endParaRPr>
          </a:p>
        </p:txBody>
      </p:sp>
    </p:spTree>
    <p:extLst>
      <p:ext uri="{BB962C8B-B14F-4D97-AF65-F5344CB8AC3E}">
        <p14:creationId xmlns:p14="http://schemas.microsoft.com/office/powerpoint/2010/main" val="2830635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9288EA17-EC3A-C9E7-3A31-015978F03751}"/>
              </a:ext>
            </a:extLst>
          </p:cNvPr>
          <p:cNvSpPr>
            <a:spLocks noGrp="1"/>
          </p:cNvSpPr>
          <p:nvPr>
            <p:ph type="ftr" sz="quarter" idx="11"/>
          </p:nvPr>
        </p:nvSpPr>
        <p:spPr/>
        <p:txBody>
          <a:bodyPr/>
          <a:lstStyle/>
          <a:p>
            <a:r>
              <a:rPr kumimoji="1" lang="en-US" altLang="ja-JP" dirty="0"/>
              <a:t>Copyright©2025.Doctor‘S-axellabo.AllRightsReserved.</a:t>
            </a:r>
            <a:endParaRPr kumimoji="1" lang="ja-JP" altLang="en-US" dirty="0"/>
          </a:p>
        </p:txBody>
      </p:sp>
      <p:sp>
        <p:nvSpPr>
          <p:cNvPr id="5" name="テキスト ボックス 4">
            <a:extLst>
              <a:ext uri="{FF2B5EF4-FFF2-40B4-BE49-F238E27FC236}">
                <a16:creationId xmlns:a16="http://schemas.microsoft.com/office/drawing/2014/main" id="{B041FD25-38AE-EA62-7234-30FD27316317}"/>
              </a:ext>
            </a:extLst>
          </p:cNvPr>
          <p:cNvSpPr txBox="1"/>
          <p:nvPr/>
        </p:nvSpPr>
        <p:spPr>
          <a:xfrm>
            <a:off x="613651" y="1065929"/>
            <a:ext cx="7609776" cy="1215717"/>
          </a:xfrm>
          <a:prstGeom prst="rect">
            <a:avLst/>
          </a:prstGeom>
          <a:noFill/>
        </p:spPr>
        <p:txBody>
          <a:bodyPr wrap="none" rtlCol="0">
            <a:spAutoFit/>
          </a:bodyPr>
          <a:lstStyle/>
          <a:p>
            <a:r>
              <a:rPr kumimoji="1" lang="ja-JP" altLang="en-US" sz="2400" b="1" dirty="0"/>
              <a:t>・国内診療所総数</a:t>
            </a:r>
            <a:r>
              <a:rPr lang="ja-JP" altLang="en-US" sz="2400" b="1" dirty="0"/>
              <a:t>　約</a:t>
            </a:r>
            <a:r>
              <a:rPr lang="en-US" altLang="ja-JP" sz="2400" b="1" dirty="0"/>
              <a:t>102,600</a:t>
            </a:r>
            <a:r>
              <a:rPr lang="ja-JP" altLang="en-US" sz="2400" b="1" dirty="0"/>
              <a:t>施設</a:t>
            </a:r>
            <a:endParaRPr lang="en-US" altLang="ja-JP" sz="2400" b="1" dirty="0"/>
          </a:p>
          <a:p>
            <a:endParaRPr kumimoji="1" lang="en-US" altLang="ja-JP" sz="1400" b="1" dirty="0"/>
          </a:p>
          <a:p>
            <a:r>
              <a:rPr lang="ja-JP" altLang="en-US" sz="2400" b="1" dirty="0"/>
              <a:t>・内 歯科診療所　約</a:t>
            </a:r>
            <a:r>
              <a:rPr lang="en-US" altLang="ja-JP" sz="2400" b="1" dirty="0"/>
              <a:t>67,800</a:t>
            </a:r>
            <a:r>
              <a:rPr lang="ja-JP" altLang="en-US" sz="2400" b="1" dirty="0"/>
              <a:t>施設（診療所の</a:t>
            </a:r>
            <a:r>
              <a:rPr lang="en-US" altLang="ja-JP" sz="2400" b="1" dirty="0"/>
              <a:t>66.8</a:t>
            </a:r>
            <a:r>
              <a:rPr lang="ja-JP" altLang="en-US" sz="2400" b="1" dirty="0"/>
              <a:t>％）</a:t>
            </a:r>
            <a:endParaRPr lang="en-US" altLang="ja-JP" sz="2400" b="1" dirty="0"/>
          </a:p>
          <a:p>
            <a:r>
              <a:rPr lang="ja-JP" altLang="en-US" sz="1000" b="1" dirty="0"/>
              <a:t>　　　　　　　　　　　　　　　　　　　　　　　　　　　　　　　　　　　　　　　　　　　　　　　　　　</a:t>
            </a:r>
            <a:r>
              <a:rPr lang="en-US" altLang="ja-JP" sz="1100" b="1" dirty="0"/>
              <a:t>2020</a:t>
            </a:r>
            <a:r>
              <a:rPr lang="ja-JP" altLang="en-US" sz="1100" b="1" dirty="0"/>
              <a:t>年時点</a:t>
            </a:r>
            <a:endParaRPr lang="en-US" altLang="ja-JP" sz="1100" b="1" dirty="0"/>
          </a:p>
        </p:txBody>
      </p:sp>
      <p:sp>
        <p:nvSpPr>
          <p:cNvPr id="6" name="テキスト ボックス 5">
            <a:extLst>
              <a:ext uri="{FF2B5EF4-FFF2-40B4-BE49-F238E27FC236}">
                <a16:creationId xmlns:a16="http://schemas.microsoft.com/office/drawing/2014/main" id="{46BD32E5-BD60-E41D-42D0-569043007958}"/>
              </a:ext>
            </a:extLst>
          </p:cNvPr>
          <p:cNvSpPr txBox="1"/>
          <p:nvPr/>
        </p:nvSpPr>
        <p:spPr>
          <a:xfrm>
            <a:off x="7858156" y="1231744"/>
            <a:ext cx="4155305" cy="646331"/>
          </a:xfrm>
          <a:prstGeom prst="rect">
            <a:avLst/>
          </a:prstGeom>
          <a:noFill/>
          <a:ln>
            <a:solidFill>
              <a:srgbClr val="FF0000"/>
            </a:solidFill>
          </a:ln>
        </p:spPr>
        <p:txBody>
          <a:bodyPr wrap="none" rtlCol="0">
            <a:spAutoFit/>
          </a:bodyPr>
          <a:lstStyle/>
          <a:p>
            <a:r>
              <a:rPr kumimoji="1" lang="ja-JP" altLang="en-US" b="1" dirty="0"/>
              <a:t>歯科診療所　　　　　　</a:t>
            </a:r>
            <a:r>
              <a:rPr kumimoji="1" lang="ja-JP" altLang="en-US" b="1" u="sng" dirty="0"/>
              <a:t>約</a:t>
            </a:r>
            <a:r>
              <a:rPr kumimoji="1" lang="en-US" altLang="ja-JP" b="1" u="sng" dirty="0"/>
              <a:t>67,800</a:t>
            </a:r>
            <a:r>
              <a:rPr kumimoji="1" lang="ja-JP" altLang="en-US" b="1" u="sng" dirty="0"/>
              <a:t>施設</a:t>
            </a:r>
            <a:endParaRPr kumimoji="1" lang="en-US" altLang="ja-JP" b="1" u="sng" dirty="0"/>
          </a:p>
          <a:p>
            <a:r>
              <a:rPr kumimoji="1" lang="ja-JP" altLang="en-US" b="1" dirty="0"/>
              <a:t>コンビニエンスストア　約</a:t>
            </a:r>
            <a:r>
              <a:rPr kumimoji="1" lang="en-US" altLang="ja-JP" b="1" dirty="0"/>
              <a:t>56,000</a:t>
            </a:r>
            <a:r>
              <a:rPr kumimoji="1" lang="ja-JP" altLang="en-US" b="1" dirty="0"/>
              <a:t>店舗</a:t>
            </a:r>
            <a:endParaRPr kumimoji="1" lang="en-US" altLang="ja-JP" b="1" dirty="0"/>
          </a:p>
        </p:txBody>
      </p:sp>
      <p:sp>
        <p:nvSpPr>
          <p:cNvPr id="7" name="テキスト ボックス 6">
            <a:extLst>
              <a:ext uri="{FF2B5EF4-FFF2-40B4-BE49-F238E27FC236}">
                <a16:creationId xmlns:a16="http://schemas.microsoft.com/office/drawing/2014/main" id="{C01AF06B-180E-F798-639C-3E09720C61FD}"/>
              </a:ext>
            </a:extLst>
          </p:cNvPr>
          <p:cNvSpPr txBox="1"/>
          <p:nvPr/>
        </p:nvSpPr>
        <p:spPr>
          <a:xfrm>
            <a:off x="2738329" y="326993"/>
            <a:ext cx="6591300" cy="461665"/>
          </a:xfrm>
          <a:prstGeom prst="rect">
            <a:avLst/>
          </a:prstGeom>
          <a:noFill/>
        </p:spPr>
        <p:txBody>
          <a:bodyPr wrap="square" rtlCol="0">
            <a:spAutoFit/>
          </a:bodyPr>
          <a:lstStyle/>
          <a:p>
            <a:pPr algn="ctr"/>
            <a:r>
              <a:rPr kumimoji="1" lang="en-US" altLang="ja-JP" sz="2400" b="1" dirty="0"/>
              <a:t>《</a:t>
            </a:r>
            <a:r>
              <a:rPr lang="ja-JP" altLang="en-US" sz="2400" b="1" dirty="0"/>
              <a:t>国内診療所総施設数データ</a:t>
            </a:r>
            <a:r>
              <a:rPr kumimoji="1" lang="en-US" altLang="ja-JP" sz="2400" b="1" dirty="0"/>
              <a:t>》</a:t>
            </a:r>
            <a:endParaRPr kumimoji="1" lang="ja-JP" altLang="en-US" sz="2400" b="1" dirty="0"/>
          </a:p>
        </p:txBody>
      </p:sp>
      <p:sp>
        <p:nvSpPr>
          <p:cNvPr id="8" name="テキスト ボックス 7">
            <a:extLst>
              <a:ext uri="{FF2B5EF4-FFF2-40B4-BE49-F238E27FC236}">
                <a16:creationId xmlns:a16="http://schemas.microsoft.com/office/drawing/2014/main" id="{F4F9C89B-235A-6C2C-B2BE-9F4E4AE7357F}"/>
              </a:ext>
            </a:extLst>
          </p:cNvPr>
          <p:cNvSpPr txBox="1"/>
          <p:nvPr/>
        </p:nvSpPr>
        <p:spPr>
          <a:xfrm>
            <a:off x="1092066" y="3950849"/>
            <a:ext cx="10007868" cy="1938992"/>
          </a:xfrm>
          <a:prstGeom prst="rect">
            <a:avLst/>
          </a:prstGeom>
          <a:noFill/>
        </p:spPr>
        <p:txBody>
          <a:bodyPr wrap="none" rtlCol="0">
            <a:spAutoFit/>
          </a:bodyPr>
          <a:lstStyle/>
          <a:p>
            <a:pPr algn="ctr"/>
            <a:r>
              <a:rPr lang="ja-JP" altLang="en-US" sz="3200" b="1" dirty="0">
                <a:solidFill>
                  <a:schemeClr val="accent6">
                    <a:lumMod val="75000"/>
                  </a:schemeClr>
                </a:solidFill>
              </a:rPr>
              <a:t>地方では</a:t>
            </a:r>
            <a:r>
              <a:rPr lang="ja-JP" altLang="en-US" sz="4000" b="1" dirty="0">
                <a:solidFill>
                  <a:schemeClr val="accent6">
                    <a:lumMod val="75000"/>
                  </a:schemeClr>
                </a:solidFill>
              </a:rPr>
              <a:t>診療所不足</a:t>
            </a:r>
            <a:r>
              <a:rPr lang="ja-JP" altLang="en-US" sz="3200" b="1" dirty="0">
                <a:solidFill>
                  <a:schemeClr val="accent6">
                    <a:lumMod val="75000"/>
                  </a:schemeClr>
                </a:solidFill>
              </a:rPr>
              <a:t>が進行し、</a:t>
            </a:r>
            <a:endParaRPr lang="en-US" altLang="ja-JP" sz="3200" b="1" dirty="0">
              <a:solidFill>
                <a:schemeClr val="accent6">
                  <a:lumMod val="75000"/>
                </a:schemeClr>
              </a:solidFill>
            </a:endParaRPr>
          </a:p>
          <a:p>
            <a:pPr algn="ctr"/>
            <a:r>
              <a:rPr lang="ja-JP" altLang="en-US" sz="3200" b="1" dirty="0">
                <a:solidFill>
                  <a:schemeClr val="accent6">
                    <a:lumMod val="75000"/>
                  </a:schemeClr>
                </a:solidFill>
              </a:rPr>
              <a:t>都市部の診療</a:t>
            </a:r>
            <a:r>
              <a:rPr kumimoji="1" lang="ja-JP" altLang="en-US" sz="3200" b="1" dirty="0">
                <a:solidFill>
                  <a:schemeClr val="accent6">
                    <a:lumMod val="75000"/>
                  </a:schemeClr>
                </a:solidFill>
              </a:rPr>
              <a:t>所数は</a:t>
            </a:r>
            <a:r>
              <a:rPr kumimoji="1" lang="ja-JP" altLang="en-US" sz="4000" b="1" dirty="0">
                <a:solidFill>
                  <a:schemeClr val="accent6">
                    <a:lumMod val="75000"/>
                  </a:schemeClr>
                </a:solidFill>
              </a:rPr>
              <a:t>増加傾向！</a:t>
            </a:r>
            <a:endParaRPr kumimoji="1" lang="en-US" altLang="ja-JP" sz="3200" b="1" dirty="0">
              <a:solidFill>
                <a:schemeClr val="accent6">
                  <a:lumMod val="75000"/>
                </a:schemeClr>
              </a:solidFill>
            </a:endParaRPr>
          </a:p>
          <a:p>
            <a:pPr algn="ctr"/>
            <a:r>
              <a:rPr kumimoji="1" lang="ja-JP" altLang="en-US" sz="4000" b="1" dirty="0">
                <a:solidFill>
                  <a:schemeClr val="accent6">
                    <a:lumMod val="75000"/>
                  </a:schemeClr>
                </a:solidFill>
              </a:rPr>
              <a:t>“クリニック戦国時代“の”勝利の鍵”とは？</a:t>
            </a:r>
          </a:p>
        </p:txBody>
      </p:sp>
      <p:sp>
        <p:nvSpPr>
          <p:cNvPr id="2" name="テキスト ボックス 1">
            <a:extLst>
              <a:ext uri="{FF2B5EF4-FFF2-40B4-BE49-F238E27FC236}">
                <a16:creationId xmlns:a16="http://schemas.microsoft.com/office/drawing/2014/main" id="{F082B177-B052-A2CC-53E6-F1CC265F3C7C}"/>
              </a:ext>
            </a:extLst>
          </p:cNvPr>
          <p:cNvSpPr txBox="1"/>
          <p:nvPr/>
        </p:nvSpPr>
        <p:spPr>
          <a:xfrm>
            <a:off x="1303020" y="2520817"/>
            <a:ext cx="10495181" cy="1092607"/>
          </a:xfrm>
          <a:prstGeom prst="rect">
            <a:avLst/>
          </a:prstGeom>
          <a:noFill/>
        </p:spPr>
        <p:txBody>
          <a:bodyPr wrap="none" rtlCol="0">
            <a:spAutoFit/>
          </a:bodyPr>
          <a:lstStyle/>
          <a:p>
            <a:r>
              <a:rPr kumimoji="1" lang="ja-JP" altLang="en-US" dirty="0"/>
              <a:t>診療所院長平均年齢　</a:t>
            </a:r>
            <a:r>
              <a:rPr kumimoji="1" lang="en-US" altLang="ja-JP" dirty="0"/>
              <a:t>60.2</a:t>
            </a:r>
            <a:r>
              <a:rPr kumimoji="1" lang="ja-JP" altLang="en-US" dirty="0"/>
              <a:t>歳（厚労省</a:t>
            </a:r>
            <a:r>
              <a:rPr kumimoji="1" lang="en-US" altLang="ja-JP" dirty="0"/>
              <a:t>2020</a:t>
            </a:r>
            <a:r>
              <a:rPr kumimoji="1" lang="ja-JP" altLang="en-US" dirty="0"/>
              <a:t>年医師歯科医薬剤師の概況）</a:t>
            </a:r>
            <a:endParaRPr kumimoji="1" lang="en-US" altLang="ja-JP" dirty="0"/>
          </a:p>
          <a:p>
            <a:r>
              <a:rPr kumimoji="1" lang="ja-JP" altLang="en-US" dirty="0"/>
              <a:t>診療所院長の引退予定平均年齢　</a:t>
            </a:r>
            <a:r>
              <a:rPr kumimoji="1" lang="en-US" altLang="ja-JP" dirty="0"/>
              <a:t>73.1</a:t>
            </a:r>
            <a:r>
              <a:rPr kumimoji="1" lang="ja-JP" altLang="en-US" dirty="0"/>
              <a:t>歳（日本医師会調査）</a:t>
            </a:r>
            <a:endParaRPr kumimoji="1" lang="en-US" altLang="ja-JP" dirty="0"/>
          </a:p>
          <a:p>
            <a:endParaRPr kumimoji="1" lang="en-US" altLang="ja-JP" sz="900" dirty="0"/>
          </a:p>
          <a:p>
            <a:r>
              <a:rPr kumimoji="1" lang="ja-JP" altLang="en-US" dirty="0"/>
              <a:t>地方では</a:t>
            </a:r>
            <a:r>
              <a:rPr kumimoji="1" lang="en-US" altLang="ja-JP" dirty="0"/>
              <a:t>2030</a:t>
            </a:r>
            <a:r>
              <a:rPr kumimoji="1" lang="ja-JP" altLang="en-US" dirty="0"/>
              <a:t>年あたりから医師不足が懸念されている（</a:t>
            </a:r>
            <a:r>
              <a:rPr kumimoji="1" lang="en-US" altLang="ja-JP" dirty="0"/>
              <a:t>2025</a:t>
            </a:r>
            <a:r>
              <a:rPr kumimoji="1" lang="ja-JP" altLang="en-US" dirty="0"/>
              <a:t>年現在でも歯科医等、不足している）</a:t>
            </a:r>
          </a:p>
        </p:txBody>
      </p:sp>
      <p:pic>
        <p:nvPicPr>
          <p:cNvPr id="3" name="Picture 4" descr="画像が生成されました">
            <a:extLst>
              <a:ext uri="{FF2B5EF4-FFF2-40B4-BE49-F238E27FC236}">
                <a16:creationId xmlns:a16="http://schemas.microsoft.com/office/drawing/2014/main" id="{6E6272D1-88C2-7DDC-979F-A406569C7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82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B4727636-F984-E2B7-F71B-39C6EC69F152}"/>
              </a:ext>
            </a:extLst>
          </p:cNvPr>
          <p:cNvSpPr>
            <a:spLocks noGrp="1"/>
          </p:cNvSpPr>
          <p:nvPr>
            <p:ph type="ftr" sz="quarter" idx="11"/>
          </p:nvPr>
        </p:nvSpPr>
        <p:spPr/>
        <p:txBody>
          <a:bodyPr/>
          <a:lstStyle/>
          <a:p>
            <a:r>
              <a:rPr kumimoji="1" lang="en-US" altLang="ja-JP" dirty="0"/>
              <a:t>Copyright©2025.Doctor‘S-axellabo.AllRightsReserved.</a:t>
            </a:r>
            <a:endParaRPr kumimoji="1" lang="ja-JP" altLang="en-US" dirty="0"/>
          </a:p>
        </p:txBody>
      </p:sp>
      <p:graphicFrame>
        <p:nvGraphicFramePr>
          <p:cNvPr id="8" name="表 7">
            <a:extLst>
              <a:ext uri="{FF2B5EF4-FFF2-40B4-BE49-F238E27FC236}">
                <a16:creationId xmlns:a16="http://schemas.microsoft.com/office/drawing/2014/main" id="{7FEA1B94-FECF-A3BF-23B0-F5D96313F94F}"/>
              </a:ext>
            </a:extLst>
          </p:cNvPr>
          <p:cNvGraphicFramePr>
            <a:graphicFrameLocks noGrp="1"/>
          </p:cNvGraphicFramePr>
          <p:nvPr>
            <p:extLst>
              <p:ext uri="{D42A27DB-BD31-4B8C-83A1-F6EECF244321}">
                <p14:modId xmlns:p14="http://schemas.microsoft.com/office/powerpoint/2010/main" val="2935831821"/>
              </p:ext>
            </p:extLst>
          </p:nvPr>
        </p:nvGraphicFramePr>
        <p:xfrm>
          <a:off x="1486755" y="1419200"/>
          <a:ext cx="9601200" cy="1520952"/>
        </p:xfrm>
        <a:graphic>
          <a:graphicData uri="http://schemas.openxmlformats.org/drawingml/2006/table">
            <a:tbl>
              <a:tblPr firstRow="1" firstCol="1" bandRow="1">
                <a:tableStyleId>{5C22544A-7EE6-4342-B048-85BDC9FD1C3A}</a:tableStyleId>
              </a:tblPr>
              <a:tblGrid>
                <a:gridCol w="4800600">
                  <a:extLst>
                    <a:ext uri="{9D8B030D-6E8A-4147-A177-3AD203B41FA5}">
                      <a16:colId xmlns:a16="http://schemas.microsoft.com/office/drawing/2014/main" val="2867550020"/>
                    </a:ext>
                  </a:extLst>
                </a:gridCol>
                <a:gridCol w="4800600">
                  <a:extLst>
                    <a:ext uri="{9D8B030D-6E8A-4147-A177-3AD203B41FA5}">
                      <a16:colId xmlns:a16="http://schemas.microsoft.com/office/drawing/2014/main" val="733420467"/>
                    </a:ext>
                  </a:extLst>
                </a:gridCol>
              </a:tblGrid>
              <a:tr h="0">
                <a:tc>
                  <a:txBody>
                    <a:bodyPr/>
                    <a:lstStyle/>
                    <a:p>
                      <a:pPr algn="ctr">
                        <a:lnSpc>
                          <a:spcPct val="115000"/>
                        </a:lnSpc>
                        <a:spcAft>
                          <a:spcPts val="1000"/>
                        </a:spcAft>
                        <a:buNone/>
                      </a:pPr>
                      <a:r>
                        <a:rPr lang="ja-JP" sz="1200">
                          <a:effectLst/>
                        </a:rPr>
                        <a:t>時期</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gn="ctr">
                        <a:lnSpc>
                          <a:spcPct val="115000"/>
                        </a:lnSpc>
                        <a:spcAft>
                          <a:spcPts val="1000"/>
                        </a:spcAft>
                        <a:buNone/>
                      </a:pPr>
                      <a:r>
                        <a:rPr lang="ja-JP" sz="1200">
                          <a:effectLst/>
                        </a:rPr>
                        <a:t>背景・現象</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4290597125"/>
                  </a:ext>
                </a:extLst>
              </a:tr>
              <a:tr h="0">
                <a:tc>
                  <a:txBody>
                    <a:bodyPr/>
                    <a:lstStyle/>
                    <a:p>
                      <a:pPr>
                        <a:lnSpc>
                          <a:spcPct val="115000"/>
                        </a:lnSpc>
                        <a:spcAft>
                          <a:spcPts val="1000"/>
                        </a:spcAft>
                        <a:buNone/>
                      </a:pPr>
                      <a:r>
                        <a:rPr lang="en-US" sz="1200" dirty="0">
                          <a:effectLst/>
                        </a:rPr>
                        <a:t>2010</a:t>
                      </a:r>
                      <a:r>
                        <a:rPr lang="ja-JP" sz="1200" dirty="0">
                          <a:effectLst/>
                        </a:rPr>
                        <a:t>年頃</a:t>
                      </a:r>
                      <a:endParaRPr lang="ja-JP" sz="1100" dirty="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en-US" sz="1200">
                          <a:effectLst/>
                        </a:rPr>
                        <a:t>Yelp</a:t>
                      </a:r>
                      <a:r>
                        <a:rPr lang="ja-JP" sz="1200">
                          <a:effectLst/>
                        </a:rPr>
                        <a:t>や</a:t>
                      </a:r>
                      <a:r>
                        <a:rPr lang="en-US" sz="1200">
                          <a:effectLst/>
                        </a:rPr>
                        <a:t>Healthgrades</a:t>
                      </a:r>
                      <a:r>
                        <a:rPr lang="ja-JP" sz="1200">
                          <a:effectLst/>
                        </a:rPr>
                        <a:t>が医療業界でも普及し始め、レビューが収益に影響し始める。</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3679486453"/>
                  </a:ext>
                </a:extLst>
              </a:tr>
              <a:tr h="0">
                <a:tc>
                  <a:txBody>
                    <a:bodyPr/>
                    <a:lstStyle/>
                    <a:p>
                      <a:pPr>
                        <a:lnSpc>
                          <a:spcPct val="115000"/>
                        </a:lnSpc>
                        <a:spcAft>
                          <a:spcPts val="1000"/>
                        </a:spcAft>
                        <a:buNone/>
                      </a:pPr>
                      <a:r>
                        <a:rPr lang="en-US" sz="1200">
                          <a:effectLst/>
                        </a:rPr>
                        <a:t>2012</a:t>
                      </a:r>
                      <a:r>
                        <a:rPr lang="ja-JP" sz="1200">
                          <a:effectLst/>
                        </a:rPr>
                        <a:t>年〜</a:t>
                      </a:r>
                      <a:r>
                        <a:rPr lang="en-US" sz="1200">
                          <a:effectLst/>
                        </a:rPr>
                        <a:t>2015</a:t>
                      </a:r>
                      <a:r>
                        <a:rPr lang="ja-JP" sz="1200">
                          <a:effectLst/>
                        </a:rPr>
                        <a:t>年</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ja-JP" sz="1200">
                          <a:effectLst/>
                        </a:rPr>
                        <a:t>「星</a:t>
                      </a:r>
                      <a:r>
                        <a:rPr lang="en-US" sz="1200">
                          <a:effectLst/>
                        </a:rPr>
                        <a:t>1</a:t>
                      </a:r>
                      <a:r>
                        <a:rPr lang="ja-JP" sz="1200">
                          <a:effectLst/>
                        </a:rPr>
                        <a:t>レビュー</a:t>
                      </a:r>
                      <a:r>
                        <a:rPr lang="en-US" sz="1200">
                          <a:effectLst/>
                        </a:rPr>
                        <a:t>1</a:t>
                      </a:r>
                      <a:r>
                        <a:rPr lang="ja-JP" sz="1200">
                          <a:effectLst/>
                        </a:rPr>
                        <a:t>件＝年間売上数千ドル減少」の事例が報道され、医師が危機感を持つ。</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2468262703"/>
                  </a:ext>
                </a:extLst>
              </a:tr>
              <a:tr h="0">
                <a:tc>
                  <a:txBody>
                    <a:bodyPr/>
                    <a:lstStyle/>
                    <a:p>
                      <a:pPr>
                        <a:lnSpc>
                          <a:spcPct val="115000"/>
                        </a:lnSpc>
                        <a:spcAft>
                          <a:spcPts val="1000"/>
                        </a:spcAft>
                        <a:buNone/>
                      </a:pPr>
                      <a:r>
                        <a:rPr lang="en-US" sz="1200" dirty="0">
                          <a:effectLst/>
                        </a:rPr>
                        <a:t>2016</a:t>
                      </a:r>
                      <a:r>
                        <a:rPr lang="ja-JP" sz="1200" dirty="0">
                          <a:effectLst/>
                        </a:rPr>
                        <a:t>年以降</a:t>
                      </a:r>
                      <a:endParaRPr lang="ja-JP" sz="1100" dirty="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ja-JP" sz="1200" dirty="0">
                          <a:effectLst/>
                        </a:rPr>
                        <a:t>医療特化型の口コミ管理サービスが次々登場し、クリニックの</a:t>
                      </a:r>
                      <a:r>
                        <a:rPr lang="en-US" sz="1200" dirty="0">
                          <a:effectLst/>
                        </a:rPr>
                        <a:t>“</a:t>
                      </a:r>
                      <a:r>
                        <a:rPr lang="ja-JP" sz="1200" dirty="0">
                          <a:effectLst/>
                        </a:rPr>
                        <a:t>評判管理</a:t>
                      </a:r>
                      <a:r>
                        <a:rPr lang="en-US" sz="1200" dirty="0">
                          <a:effectLst/>
                        </a:rPr>
                        <a:t>”</a:t>
                      </a:r>
                      <a:r>
                        <a:rPr lang="ja-JP" sz="1200" dirty="0">
                          <a:effectLst/>
                        </a:rPr>
                        <a:t>が経営戦略に。</a:t>
                      </a:r>
                      <a:endParaRPr lang="ja-JP" sz="1100" dirty="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7572260"/>
                  </a:ext>
                </a:extLst>
              </a:tr>
            </a:tbl>
          </a:graphicData>
        </a:graphic>
      </p:graphicFrame>
      <p:sp>
        <p:nvSpPr>
          <p:cNvPr id="9" name="Rectangle 2">
            <a:extLst>
              <a:ext uri="{FF2B5EF4-FFF2-40B4-BE49-F238E27FC236}">
                <a16:creationId xmlns:a16="http://schemas.microsoft.com/office/drawing/2014/main" id="{E5D2BCC5-AE22-CD29-E423-0B3D772E3DEA}"/>
              </a:ext>
            </a:extLst>
          </p:cNvPr>
          <p:cNvSpPr>
            <a:spLocks noChangeArrowheads="1"/>
          </p:cNvSpPr>
          <p:nvPr/>
        </p:nvSpPr>
        <p:spPr bwMode="auto">
          <a:xfrm>
            <a:off x="1560993" y="688966"/>
            <a:ext cx="78057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400" b="1" i="0" u="none" strike="noStrike" cap="none" normalizeH="0" baseline="0" dirty="0">
                <a:ln>
                  <a:noFill/>
                </a:ln>
                <a:solidFill>
                  <a:srgbClr val="0070C0"/>
                </a:solidFill>
                <a:effectLst/>
                <a:latin typeface="HGPｺﾞｼｯｸE" panose="020B0900000000000000" pitchFamily="50" charset="-128"/>
                <a:ea typeface="HGPｺﾞｼｯｸE" panose="020B0900000000000000" pitchFamily="50" charset="-128"/>
                <a:cs typeface="Times New Roman" panose="02020603050405020304" pitchFamily="18" charset="0"/>
              </a:rPr>
              <a:t>米国での口コミリスクの現状</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rgbClr val="002060"/>
                </a:solidFill>
                <a:effectLst/>
                <a:latin typeface="HGPｺﾞｼｯｸE" panose="020B0900000000000000" pitchFamily="50" charset="-128"/>
                <a:ea typeface="HGPｺﾞｼｯｸE" panose="020B0900000000000000" pitchFamily="50" charset="-128"/>
                <a:cs typeface="ＭＳ Ｐゴシック" panose="020B0600070205080204" pitchFamily="50" charset="-128"/>
              </a:rPr>
              <a:t>・口コミリスク対策（</a:t>
            </a:r>
            <a:r>
              <a:rPr kumimoji="0" lang="en-US" altLang="ja-JP" sz="1400" b="1" i="0" u="none" strike="noStrike" cap="none" normalizeH="0" baseline="0" dirty="0">
                <a:ln>
                  <a:noFill/>
                </a:ln>
                <a:solidFill>
                  <a:srgbClr val="002060"/>
                </a:solidFill>
                <a:effectLst/>
                <a:latin typeface="HGPｺﾞｼｯｸE" panose="020B0900000000000000" pitchFamily="50" charset="-128"/>
                <a:ea typeface="HGPｺﾞｼｯｸE" panose="020B0900000000000000" pitchFamily="50" charset="-128"/>
                <a:cs typeface="ＭＳ Ｐゴシック" panose="020B0600070205080204" pitchFamily="50" charset="-128"/>
              </a:rPr>
              <a:t>Reputation Management</a:t>
            </a:r>
            <a:r>
              <a:rPr kumimoji="0" lang="ja-JP" altLang="en-US" sz="1400" b="1" i="0" u="none" strike="noStrike" cap="none" normalizeH="0" baseline="0" dirty="0">
                <a:ln>
                  <a:noFill/>
                </a:ln>
                <a:solidFill>
                  <a:srgbClr val="002060"/>
                </a:solidFill>
                <a:effectLst/>
                <a:latin typeface="HGPｺﾞｼｯｸE" panose="020B0900000000000000" pitchFamily="50" charset="-128"/>
                <a:ea typeface="HGPｺﾞｼｯｸE" panose="020B0900000000000000" pitchFamily="50" charset="-128"/>
                <a:cs typeface="ＭＳ Ｐゴシック" panose="020B0600070205080204" pitchFamily="50" charset="-128"/>
              </a:rPr>
              <a:t>セミナー）が広まった背景（</a:t>
            </a:r>
            <a:r>
              <a:rPr kumimoji="0" lang="en-US" altLang="ja-JP" sz="1400" b="1" i="0" u="none" strike="noStrike" cap="none" normalizeH="0" baseline="0" dirty="0">
                <a:ln>
                  <a:noFill/>
                </a:ln>
                <a:solidFill>
                  <a:srgbClr val="002060"/>
                </a:solidFill>
                <a:effectLst/>
                <a:latin typeface="HGPｺﾞｼｯｸE" panose="020B0900000000000000" pitchFamily="50" charset="-128"/>
                <a:ea typeface="HGPｺﾞｼｯｸE" panose="020B0900000000000000" pitchFamily="50" charset="-128"/>
                <a:cs typeface="ＭＳ Ｐゴシック" panose="020B0600070205080204" pitchFamily="50" charset="-128"/>
              </a:rPr>
              <a:t>2010</a:t>
            </a:r>
            <a:r>
              <a:rPr kumimoji="0" lang="ja-JP" altLang="en-US" sz="1400" b="1" i="0" u="none" strike="noStrike" cap="none" normalizeH="0" baseline="0" dirty="0">
                <a:ln>
                  <a:noFill/>
                </a:ln>
                <a:solidFill>
                  <a:srgbClr val="002060"/>
                </a:solidFill>
                <a:effectLst/>
                <a:latin typeface="HGPｺﾞｼｯｸE" panose="020B0900000000000000" pitchFamily="50" charset="-128"/>
                <a:ea typeface="HGPｺﾞｼｯｸE" panose="020B0900000000000000" pitchFamily="50" charset="-128"/>
                <a:cs typeface="ＭＳ Ｐゴシック" panose="020B0600070205080204" pitchFamily="50" charset="-128"/>
              </a:rPr>
              <a:t>年代</a:t>
            </a:r>
            <a:r>
              <a:rPr kumimoji="0" lang="en-US" altLang="ja-JP" sz="1400" b="1" i="0" u="none" strike="noStrike" cap="none" normalizeH="0" baseline="0" dirty="0">
                <a:ln>
                  <a:noFill/>
                </a:ln>
                <a:solidFill>
                  <a:srgbClr val="002060"/>
                </a:solidFill>
                <a:effectLst/>
                <a:latin typeface="HGPｺﾞｼｯｸE" panose="020B0900000000000000" pitchFamily="50" charset="-128"/>
                <a:ea typeface="HGPｺﾞｼｯｸE" panose="020B0900000000000000" pitchFamily="50" charset="-128"/>
                <a:cs typeface="ＭＳ Ｐゴシック" panose="020B0600070205080204" pitchFamily="50" charset="-128"/>
              </a:rPr>
              <a:t>〜</a:t>
            </a:r>
            <a:r>
              <a:rPr kumimoji="0" lang="ja-JP" altLang="en-US" sz="1400" b="1" i="0" u="none" strike="noStrike" cap="none" normalizeH="0" baseline="0" dirty="0">
                <a:ln>
                  <a:noFill/>
                </a:ln>
                <a:solidFill>
                  <a:srgbClr val="002060"/>
                </a:solidFill>
                <a:effectLst/>
                <a:latin typeface="HGPｺﾞｼｯｸE" panose="020B0900000000000000" pitchFamily="50" charset="-128"/>
                <a:ea typeface="HGPｺﾞｼｯｸE" panose="020B0900000000000000" pitchFamily="50" charset="-128"/>
                <a:cs typeface="ＭＳ Ｐゴシック" panose="020B0600070205080204" pitchFamily="50" charset="-128"/>
              </a:rPr>
              <a:t>）</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11" name="テキスト ボックス 10">
            <a:extLst>
              <a:ext uri="{FF2B5EF4-FFF2-40B4-BE49-F238E27FC236}">
                <a16:creationId xmlns:a16="http://schemas.microsoft.com/office/drawing/2014/main" id="{36F00337-CF5E-3BC6-3D04-59D2AE609026}"/>
              </a:ext>
            </a:extLst>
          </p:cNvPr>
          <p:cNvSpPr txBox="1"/>
          <p:nvPr/>
        </p:nvSpPr>
        <p:spPr>
          <a:xfrm>
            <a:off x="889635" y="3239880"/>
            <a:ext cx="11249025" cy="2614049"/>
          </a:xfrm>
          <a:prstGeom prst="rect">
            <a:avLst/>
          </a:prstGeom>
          <a:noFill/>
        </p:spPr>
        <p:txBody>
          <a:bodyPr wrap="square">
            <a:spAutoFit/>
          </a:bodyPr>
          <a:lstStyle/>
          <a:p>
            <a:pPr>
              <a:lnSpc>
                <a:spcPct val="115000"/>
              </a:lnSpc>
              <a:spcAft>
                <a:spcPts val="1000"/>
              </a:spcAft>
              <a:buNone/>
            </a:pPr>
            <a:r>
              <a:rPr lang="ja-JP" altLang="ja-JP" sz="1600" b="1" dirty="0">
                <a:effectLst/>
                <a:latin typeface="+mn-ea"/>
                <a:cs typeface="Times New Roman" panose="02020603050405020304" pitchFamily="18" charset="0"/>
              </a:rPr>
              <a:t>米国では、</a:t>
            </a:r>
            <a:r>
              <a:rPr lang="ja-JP" altLang="ja-JP" sz="1600" b="1" dirty="0">
                <a:solidFill>
                  <a:srgbClr val="C00000"/>
                </a:solidFill>
                <a:effectLst/>
                <a:latin typeface="+mn-ea"/>
                <a:cs typeface="Times New Roman" panose="02020603050405020304" pitchFamily="18" charset="0"/>
              </a:rPr>
              <a:t>レビュー評価が</a:t>
            </a:r>
            <a:r>
              <a:rPr lang="en-US" altLang="ja-JP" sz="1600" b="1" dirty="0">
                <a:solidFill>
                  <a:srgbClr val="C00000"/>
                </a:solidFill>
                <a:effectLst/>
                <a:latin typeface="+mn-ea"/>
                <a:cs typeface="Times New Roman" panose="02020603050405020304" pitchFamily="18" charset="0"/>
              </a:rPr>
              <a:t>4.0</a:t>
            </a:r>
            <a:r>
              <a:rPr lang="ja-JP" altLang="ja-JP" sz="1600" b="1" dirty="0">
                <a:solidFill>
                  <a:srgbClr val="C00000"/>
                </a:solidFill>
                <a:effectLst/>
                <a:latin typeface="+mn-ea"/>
                <a:cs typeface="Times New Roman" panose="02020603050405020304" pitchFamily="18" charset="0"/>
              </a:rPr>
              <a:t>未満の医療機関は、新規予約率が平均</a:t>
            </a:r>
            <a:r>
              <a:rPr lang="en-US" altLang="ja-JP" sz="1600" b="1" dirty="0">
                <a:solidFill>
                  <a:srgbClr val="C00000"/>
                </a:solidFill>
                <a:effectLst/>
                <a:latin typeface="+mn-ea"/>
                <a:cs typeface="Times New Roman" panose="02020603050405020304" pitchFamily="18" charset="0"/>
              </a:rPr>
              <a:t>28</a:t>
            </a:r>
            <a:r>
              <a:rPr lang="ja-JP" altLang="ja-JP" sz="1600" b="1" dirty="0">
                <a:solidFill>
                  <a:srgbClr val="C00000"/>
                </a:solidFill>
                <a:effectLst/>
                <a:latin typeface="+mn-ea"/>
                <a:cs typeface="Times New Roman" panose="02020603050405020304" pitchFamily="18" charset="0"/>
              </a:rPr>
              <a:t>％減少</a:t>
            </a:r>
            <a:r>
              <a:rPr lang="ja-JP" altLang="ja-JP" sz="1600" b="1" dirty="0">
                <a:effectLst/>
                <a:latin typeface="+mn-ea"/>
                <a:cs typeface="Times New Roman" panose="02020603050405020304" pitchFamily="18" charset="0"/>
              </a:rPr>
              <a:t>するという調査結果があります</a:t>
            </a:r>
            <a:r>
              <a:rPr lang="ja-JP" altLang="en-US" sz="1600" b="1" dirty="0">
                <a:effectLst/>
                <a:latin typeface="+mn-ea"/>
                <a:cs typeface="Times New Roman" panose="02020603050405020304" pitchFamily="18" charset="0"/>
              </a:rPr>
              <a:t>。</a:t>
            </a:r>
            <a:r>
              <a:rPr lang="ja-JP" altLang="ja-JP" sz="1600" b="1" dirty="0">
                <a:effectLst/>
                <a:latin typeface="+mn-ea"/>
                <a:cs typeface="Times New Roman" panose="02020603050405020304" pitchFamily="18" charset="0"/>
              </a:rPr>
              <a:t>（</a:t>
            </a:r>
            <a:r>
              <a:rPr lang="en-US" altLang="ja-JP" sz="1600" b="1" dirty="0">
                <a:effectLst/>
                <a:latin typeface="+mn-ea"/>
                <a:cs typeface="Times New Roman" panose="02020603050405020304" pitchFamily="18" charset="0"/>
              </a:rPr>
              <a:t>Doctor.com, 2020</a:t>
            </a:r>
            <a:r>
              <a:rPr lang="ja-JP" altLang="ja-JP" sz="1600" b="1" dirty="0">
                <a:effectLst/>
                <a:latin typeface="+mn-ea"/>
                <a:cs typeface="Times New Roman" panose="02020603050405020304" pitchFamily="18" charset="0"/>
              </a:rPr>
              <a:t>年）</a:t>
            </a:r>
            <a:r>
              <a:rPr lang="ja-JP" altLang="en-US" sz="1600" b="1" dirty="0">
                <a:latin typeface="+mn-ea"/>
                <a:cs typeface="Times New Roman" panose="02020603050405020304" pitchFamily="18" charset="0"/>
              </a:rPr>
              <a:t>　　　　　　　　　　　　　　　　　　　　　　　　　　　　　　　　　　　　　　　　　　　　　　　　　　　　　　　　　</a:t>
            </a:r>
            <a:r>
              <a:rPr lang="ja-JP" altLang="ja-JP" sz="1600" b="1" dirty="0">
                <a:solidFill>
                  <a:srgbClr val="00B050"/>
                </a:solidFill>
                <a:effectLst/>
                <a:latin typeface="+mn-ea"/>
                <a:cs typeface="Times New Roman" panose="02020603050405020304" pitchFamily="18" charset="0"/>
              </a:rPr>
              <a:t>医療機関のレビュー文化が根強く、</a:t>
            </a:r>
            <a:r>
              <a:rPr lang="en-US" altLang="ja-JP" sz="1600" b="1" dirty="0">
                <a:solidFill>
                  <a:srgbClr val="00B050"/>
                </a:solidFill>
                <a:effectLst/>
                <a:latin typeface="+mn-ea"/>
                <a:cs typeface="Times New Roman" panose="02020603050405020304" pitchFamily="18" charset="0"/>
              </a:rPr>
              <a:t>Yelp / Google Review / Healthgrades </a:t>
            </a:r>
            <a:r>
              <a:rPr lang="ja-JP" altLang="ja-JP" sz="1600" b="1" dirty="0">
                <a:solidFill>
                  <a:srgbClr val="00B050"/>
                </a:solidFill>
                <a:effectLst/>
                <a:latin typeface="+mn-ea"/>
                <a:cs typeface="Times New Roman" panose="02020603050405020304" pitchFamily="18" charset="0"/>
              </a:rPr>
              <a:t>などで、医師の評価が数千件</a:t>
            </a:r>
            <a:r>
              <a:rPr lang="ja-JP" altLang="ja-JP" sz="1600" b="1" dirty="0">
                <a:effectLst/>
                <a:latin typeface="+mn-ea"/>
                <a:cs typeface="Times New Roman" panose="02020603050405020304" pitchFamily="18" charset="0"/>
              </a:rPr>
              <a:t>になる</a:t>
            </a:r>
            <a:r>
              <a:rPr lang="ja-JP" altLang="en-US" sz="1600" b="1" dirty="0">
                <a:effectLst/>
                <a:latin typeface="+mn-ea"/>
                <a:cs typeface="Times New Roman" panose="02020603050405020304" pitchFamily="18" charset="0"/>
              </a:rPr>
              <a:t>。　</a:t>
            </a:r>
            <a:endParaRPr lang="en-US" altLang="ja-JP" sz="1600" b="1" dirty="0">
              <a:effectLst/>
              <a:latin typeface="+mn-ea"/>
              <a:cs typeface="Times New Roman" panose="02020603050405020304" pitchFamily="18" charset="0"/>
            </a:endParaRPr>
          </a:p>
          <a:p>
            <a:pPr>
              <a:lnSpc>
                <a:spcPct val="115000"/>
              </a:lnSpc>
              <a:spcAft>
                <a:spcPts val="1000"/>
              </a:spcAft>
              <a:buNone/>
            </a:pPr>
            <a:r>
              <a:rPr lang="ja-JP" altLang="ja-JP" sz="1600" b="1" dirty="0">
                <a:solidFill>
                  <a:srgbClr val="C00000"/>
                </a:solidFill>
                <a:effectLst/>
                <a:latin typeface="+mn-ea"/>
                <a:cs typeface="Times New Roman" panose="02020603050405020304" pitchFamily="18" charset="0"/>
              </a:rPr>
              <a:t>星</a:t>
            </a:r>
            <a:r>
              <a:rPr lang="en-US" altLang="ja-JP" sz="1600" b="1" dirty="0">
                <a:solidFill>
                  <a:srgbClr val="C00000"/>
                </a:solidFill>
                <a:effectLst/>
                <a:latin typeface="+mn-ea"/>
                <a:cs typeface="Times New Roman" panose="02020603050405020304" pitchFamily="18" charset="0"/>
              </a:rPr>
              <a:t>1</a:t>
            </a:r>
            <a:r>
              <a:rPr lang="ja-JP" altLang="ja-JP" sz="1600" b="1" dirty="0">
                <a:solidFill>
                  <a:srgbClr val="C00000"/>
                </a:solidFill>
                <a:effectLst/>
                <a:latin typeface="+mn-ea"/>
                <a:cs typeface="Times New Roman" panose="02020603050405020304" pitchFamily="18" charset="0"/>
              </a:rPr>
              <a:t>レビューが</a:t>
            </a:r>
            <a:r>
              <a:rPr lang="en-US" altLang="ja-JP" sz="1600" b="1" dirty="0">
                <a:solidFill>
                  <a:srgbClr val="C00000"/>
                </a:solidFill>
                <a:effectLst/>
                <a:latin typeface="+mn-ea"/>
                <a:cs typeface="Times New Roman" panose="02020603050405020304" pitchFamily="18" charset="0"/>
              </a:rPr>
              <a:t>1</a:t>
            </a:r>
            <a:r>
              <a:rPr lang="ja-JP" altLang="ja-JP" sz="1600" b="1" dirty="0">
                <a:solidFill>
                  <a:srgbClr val="C00000"/>
                </a:solidFill>
                <a:effectLst/>
                <a:latin typeface="+mn-ea"/>
                <a:cs typeface="Times New Roman" panose="02020603050405020304" pitchFamily="18" charset="0"/>
              </a:rPr>
              <a:t>件あるだけで、「年間収益が</a:t>
            </a:r>
            <a:r>
              <a:rPr lang="en-US" altLang="ja-JP" sz="1600" b="1" dirty="0">
                <a:solidFill>
                  <a:srgbClr val="C00000"/>
                </a:solidFill>
                <a:effectLst/>
                <a:latin typeface="+mn-ea"/>
                <a:cs typeface="Times New Roman" panose="02020603050405020304" pitchFamily="18" charset="0"/>
              </a:rPr>
              <a:t>20</a:t>
            </a:r>
            <a:r>
              <a:rPr lang="ja-JP" altLang="ja-JP" sz="1600" b="1" dirty="0">
                <a:solidFill>
                  <a:srgbClr val="C00000"/>
                </a:solidFill>
                <a:effectLst/>
                <a:latin typeface="+mn-ea"/>
                <a:cs typeface="Times New Roman" panose="02020603050405020304" pitchFamily="18" charset="0"/>
              </a:rPr>
              <a:t>〜</a:t>
            </a:r>
            <a:r>
              <a:rPr lang="en-US" altLang="ja-JP" sz="1600" b="1" dirty="0">
                <a:solidFill>
                  <a:srgbClr val="C00000"/>
                </a:solidFill>
                <a:effectLst/>
                <a:latin typeface="+mn-ea"/>
                <a:cs typeface="Times New Roman" panose="02020603050405020304" pitchFamily="18" charset="0"/>
              </a:rPr>
              <a:t>30</a:t>
            </a:r>
            <a:r>
              <a:rPr lang="ja-JP" altLang="ja-JP" sz="1600" b="1" dirty="0">
                <a:solidFill>
                  <a:srgbClr val="C00000"/>
                </a:solidFill>
                <a:effectLst/>
                <a:latin typeface="+mn-ea"/>
                <a:cs typeface="Times New Roman" panose="02020603050405020304" pitchFamily="18" charset="0"/>
              </a:rPr>
              <a:t>％減少する」</a:t>
            </a:r>
            <a:r>
              <a:rPr lang="ja-JP" altLang="ja-JP" sz="1600" b="1" dirty="0">
                <a:effectLst/>
                <a:latin typeface="+mn-ea"/>
                <a:cs typeface="Times New Roman" panose="02020603050405020304" pitchFamily="18" charset="0"/>
              </a:rPr>
              <a:t>とされることも</a:t>
            </a:r>
            <a:r>
              <a:rPr lang="ja-JP" altLang="en-US" sz="1600" b="1" dirty="0">
                <a:effectLst/>
                <a:latin typeface="+mn-ea"/>
                <a:cs typeface="Times New Roman" panose="02020603050405020304" pitchFamily="18" charset="0"/>
              </a:rPr>
              <a:t>。</a:t>
            </a:r>
            <a:br>
              <a:rPr lang="en-US" altLang="ja-JP" sz="1600" b="1" dirty="0">
                <a:effectLst/>
                <a:latin typeface="+mn-ea"/>
                <a:cs typeface="Times New Roman" panose="02020603050405020304" pitchFamily="18" charset="0"/>
              </a:rPr>
            </a:br>
            <a:r>
              <a:rPr lang="en-US" altLang="ja-JP" sz="1600" b="1" dirty="0">
                <a:solidFill>
                  <a:srgbClr val="C00000"/>
                </a:solidFill>
                <a:effectLst/>
                <a:latin typeface="+mn-ea"/>
                <a:cs typeface="Times New Roman" panose="02020603050405020304" pitchFamily="18" charset="0"/>
              </a:rPr>
              <a:t>Google</a:t>
            </a:r>
            <a:r>
              <a:rPr lang="ja-JP" altLang="ja-JP" sz="1600" b="1" dirty="0">
                <a:solidFill>
                  <a:srgbClr val="C00000"/>
                </a:solidFill>
                <a:effectLst/>
                <a:latin typeface="+mn-ea"/>
                <a:cs typeface="Times New Roman" panose="02020603050405020304" pitchFamily="18" charset="0"/>
              </a:rPr>
              <a:t>レビューは、医療機関を選ぶ最大の判断材料の</a:t>
            </a:r>
            <a:r>
              <a:rPr lang="en-US" altLang="ja-JP" sz="1600" b="1" dirty="0">
                <a:solidFill>
                  <a:srgbClr val="C00000"/>
                </a:solidFill>
                <a:effectLst/>
                <a:latin typeface="+mn-ea"/>
                <a:cs typeface="Times New Roman" panose="02020603050405020304" pitchFamily="18" charset="0"/>
              </a:rPr>
              <a:t>1</a:t>
            </a:r>
            <a:r>
              <a:rPr lang="ja-JP" altLang="ja-JP" sz="1600" b="1" dirty="0">
                <a:solidFill>
                  <a:srgbClr val="C00000"/>
                </a:solidFill>
                <a:effectLst/>
                <a:latin typeface="+mn-ea"/>
                <a:cs typeface="Times New Roman" panose="02020603050405020304" pitchFamily="18" charset="0"/>
              </a:rPr>
              <a:t>つ</a:t>
            </a:r>
            <a:r>
              <a:rPr lang="ja-JP" altLang="ja-JP" sz="1600" b="1" dirty="0">
                <a:effectLst/>
                <a:latin typeface="+mn-ea"/>
                <a:cs typeface="Times New Roman" panose="02020603050405020304" pitchFamily="18" charset="0"/>
              </a:rPr>
              <a:t>とな</a:t>
            </a:r>
            <a:r>
              <a:rPr lang="ja-JP" altLang="en-US" sz="1600" b="1" dirty="0">
                <a:effectLst/>
                <a:latin typeface="+mn-ea"/>
                <a:cs typeface="Times New Roman" panose="02020603050405020304" pitchFamily="18" charset="0"/>
              </a:rPr>
              <a:t>る。　　　　　　　　　　　　　　　　　　　　　　　　　　　　　　　　　　　　　　　　　　　　　　　　　　　　　　　　　　　　　　　　</a:t>
            </a:r>
            <a:r>
              <a:rPr lang="en-US" altLang="ja-JP" sz="1600" b="1" dirty="0">
                <a:effectLst/>
                <a:latin typeface="+mn-ea"/>
                <a:cs typeface="Times New Roman" panose="02020603050405020304" pitchFamily="18" charset="0"/>
              </a:rPr>
              <a:t>Yelp</a:t>
            </a:r>
            <a:r>
              <a:rPr lang="ja-JP" altLang="en-US" sz="1600" b="1" dirty="0">
                <a:latin typeface="+mn-ea"/>
                <a:cs typeface="Calibri" panose="020F0502020204030204" pitchFamily="34" charset="0"/>
              </a:rPr>
              <a:t>（イェルプ）</a:t>
            </a:r>
            <a:r>
              <a:rPr lang="ja-JP" altLang="ja-JP" sz="1600" b="1" dirty="0">
                <a:effectLst/>
                <a:latin typeface="+mn-ea"/>
                <a:cs typeface="Times New Roman" panose="02020603050405020304" pitchFamily="18" charset="0"/>
              </a:rPr>
              <a:t>や</a:t>
            </a:r>
            <a:r>
              <a:rPr lang="en-US" altLang="ja-JP" sz="1600" b="1" dirty="0">
                <a:effectLst/>
                <a:latin typeface="+mn-ea"/>
                <a:cs typeface="Times New Roman" panose="02020603050405020304" pitchFamily="18" charset="0"/>
              </a:rPr>
              <a:t>Google Review</a:t>
            </a:r>
            <a:r>
              <a:rPr lang="ja-JP" altLang="en-US" sz="1600" b="1" dirty="0">
                <a:latin typeface="+mn-ea"/>
                <a:cs typeface="Times New Roman" panose="02020603050405020304" pitchFamily="18" charset="0"/>
              </a:rPr>
              <a:t>＝</a:t>
            </a:r>
            <a:r>
              <a:rPr lang="ja-JP" altLang="ja-JP" sz="1600" b="1" dirty="0">
                <a:effectLst/>
                <a:latin typeface="+mn-ea"/>
                <a:cs typeface="Times New Roman" panose="02020603050405020304" pitchFamily="18" charset="0"/>
              </a:rPr>
              <a:t>低評価を受けた医師向けの評判修復サービス。</a:t>
            </a:r>
            <a:endParaRPr lang="ja-JP" altLang="ja-JP" sz="1400" b="1" dirty="0">
              <a:effectLst/>
              <a:latin typeface="+mn-ea"/>
              <a:cs typeface="Times New Roman" panose="02020603050405020304" pitchFamily="18" charset="0"/>
            </a:endParaRPr>
          </a:p>
          <a:p>
            <a:pPr>
              <a:lnSpc>
                <a:spcPct val="115000"/>
              </a:lnSpc>
              <a:spcAft>
                <a:spcPts val="1000"/>
              </a:spcAft>
            </a:pPr>
            <a:r>
              <a:rPr lang="ja-JP" altLang="ja-JP" sz="1600" b="1" dirty="0">
                <a:effectLst/>
                <a:latin typeface="+mn-ea"/>
                <a:cs typeface="Times New Roman" panose="02020603050405020304" pitchFamily="18" charset="0"/>
              </a:rPr>
              <a:t>米国では「</a:t>
            </a:r>
            <a:r>
              <a:rPr lang="en-US" altLang="ja-JP" sz="1600" b="1" dirty="0">
                <a:effectLst/>
                <a:latin typeface="+mn-ea"/>
                <a:cs typeface="Times New Roman" panose="02020603050405020304" pitchFamily="18" charset="0"/>
              </a:rPr>
              <a:t>Reputation Management</a:t>
            </a:r>
            <a:r>
              <a:rPr lang="ja-JP" altLang="ja-JP" sz="1600" b="1" dirty="0">
                <a:effectLst/>
                <a:latin typeface="+mn-ea"/>
                <a:cs typeface="Times New Roman" panose="02020603050405020304" pitchFamily="18" charset="0"/>
              </a:rPr>
              <a:t>」会社が医師向けに口コミ評価を改善するコンサルを提供。</a:t>
            </a:r>
            <a:r>
              <a:rPr lang="ja-JP" altLang="en-US" sz="1600" b="1" dirty="0">
                <a:effectLst/>
                <a:latin typeface="+mn-ea"/>
                <a:cs typeface="Times New Roman" panose="02020603050405020304" pitchFamily="18" charset="0"/>
              </a:rPr>
              <a:t>　　　　　　　　　　　　　</a:t>
            </a:r>
            <a:r>
              <a:rPr lang="ja-JP" altLang="ja-JP" sz="1600" b="1" dirty="0">
                <a:effectLst/>
                <a:latin typeface="+mn-ea"/>
                <a:cs typeface="Times New Roman" panose="02020603050405020304" pitchFamily="18" charset="0"/>
              </a:rPr>
              <a:t>低評価の影響分析</a:t>
            </a:r>
            <a:r>
              <a:rPr lang="ja-JP" altLang="ja-JP" sz="1600" b="1" dirty="0">
                <a:solidFill>
                  <a:srgbClr val="C00000"/>
                </a:solidFill>
                <a:effectLst/>
                <a:latin typeface="+mn-ea"/>
                <a:cs typeface="Times New Roman" panose="02020603050405020304" pitchFamily="18" charset="0"/>
              </a:rPr>
              <a:t>“</a:t>
            </a:r>
            <a:r>
              <a:rPr lang="en-US" altLang="ja-JP" sz="1600" b="1" dirty="0">
                <a:solidFill>
                  <a:srgbClr val="C00000"/>
                </a:solidFill>
                <a:effectLst/>
                <a:latin typeface="+mn-ea"/>
                <a:cs typeface="Times New Roman" panose="02020603050405020304" pitchFamily="18" charset="0"/>
              </a:rPr>
              <a:t>1</a:t>
            </a:r>
            <a:r>
              <a:rPr lang="ja-JP" altLang="ja-JP" sz="1600" b="1" dirty="0">
                <a:solidFill>
                  <a:srgbClr val="C00000"/>
                </a:solidFill>
                <a:effectLst/>
                <a:latin typeface="+mn-ea"/>
                <a:cs typeface="Times New Roman" panose="02020603050405020304" pitchFamily="18" charset="0"/>
              </a:rPr>
              <a:t>つ星評価があるだけで患者数が</a:t>
            </a:r>
            <a:r>
              <a:rPr lang="en-US" altLang="ja-JP" sz="1600" b="1" dirty="0">
                <a:solidFill>
                  <a:srgbClr val="C00000"/>
                </a:solidFill>
                <a:effectLst/>
                <a:latin typeface="+mn-ea"/>
                <a:cs typeface="Times New Roman" panose="02020603050405020304" pitchFamily="18" charset="0"/>
              </a:rPr>
              <a:t>15</a:t>
            </a:r>
            <a:r>
              <a:rPr lang="ja-JP" altLang="ja-JP" sz="1600" b="1" dirty="0">
                <a:solidFill>
                  <a:srgbClr val="C00000"/>
                </a:solidFill>
                <a:effectLst/>
                <a:latin typeface="+mn-ea"/>
                <a:cs typeface="Times New Roman" panose="02020603050405020304" pitchFamily="18" charset="0"/>
              </a:rPr>
              <a:t>〜</a:t>
            </a:r>
            <a:r>
              <a:rPr lang="en-US" altLang="ja-JP" sz="1600" b="1" dirty="0">
                <a:solidFill>
                  <a:srgbClr val="C00000"/>
                </a:solidFill>
                <a:effectLst/>
                <a:latin typeface="+mn-ea"/>
                <a:cs typeface="Times New Roman" panose="02020603050405020304" pitchFamily="18" charset="0"/>
              </a:rPr>
              <a:t>30</a:t>
            </a:r>
            <a:r>
              <a:rPr lang="ja-JP" altLang="ja-JP" sz="1600" b="1" dirty="0">
                <a:solidFill>
                  <a:srgbClr val="C00000"/>
                </a:solidFill>
                <a:effectLst/>
                <a:latin typeface="+mn-ea"/>
                <a:cs typeface="Times New Roman" panose="02020603050405020304" pitchFamily="18" charset="0"/>
              </a:rPr>
              <a:t>％減少する”</a:t>
            </a:r>
            <a:r>
              <a:rPr lang="ja-JP" altLang="ja-JP" sz="1600" b="1" dirty="0">
                <a:effectLst/>
                <a:latin typeface="+mn-ea"/>
                <a:cs typeface="Times New Roman" panose="02020603050405020304" pitchFamily="18" charset="0"/>
              </a:rPr>
              <a:t>という統計が主流。</a:t>
            </a:r>
            <a:endParaRPr lang="en-US" altLang="ja-JP" sz="1600" b="1" dirty="0">
              <a:effectLst/>
              <a:latin typeface="+mn-ea"/>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EAA7A977-2AB7-3446-BAFE-64C324B7FECF}"/>
              </a:ext>
            </a:extLst>
          </p:cNvPr>
          <p:cNvSpPr txBox="1"/>
          <p:nvPr/>
        </p:nvSpPr>
        <p:spPr>
          <a:xfrm>
            <a:off x="1486755" y="102109"/>
            <a:ext cx="6094854" cy="369332"/>
          </a:xfrm>
          <a:prstGeom prst="rect">
            <a:avLst/>
          </a:prstGeom>
          <a:solidFill>
            <a:srgbClr val="FFC0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《海外での口コミリスクの脅威：米国事例》</a:t>
            </a:r>
            <a:endParaRPr kumimoji="0" lang="ja-JP" altLang="ja-JP" sz="600" b="0" i="0" u="none" strike="noStrike" cap="none" normalizeH="0" baseline="0" dirty="0">
              <a:ln>
                <a:noFill/>
              </a:ln>
              <a:solidFill>
                <a:schemeClr val="tx1"/>
              </a:solidFill>
              <a:effectLst/>
            </a:endParaRPr>
          </a:p>
        </p:txBody>
      </p:sp>
      <p:pic>
        <p:nvPicPr>
          <p:cNvPr id="13" name="Picture 4" descr="画像が生成されました">
            <a:extLst>
              <a:ext uri="{FF2B5EF4-FFF2-40B4-BE49-F238E27FC236}">
                <a16:creationId xmlns:a16="http://schemas.microsoft.com/office/drawing/2014/main" id="{7F6501F9-3B91-CED2-C5E3-3A1DE6D578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64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71BA63EE-B317-D2AD-AE85-A30F0F477C34}"/>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sp>
        <p:nvSpPr>
          <p:cNvPr id="5" name="テキスト ボックス 4">
            <a:extLst>
              <a:ext uri="{FF2B5EF4-FFF2-40B4-BE49-F238E27FC236}">
                <a16:creationId xmlns:a16="http://schemas.microsoft.com/office/drawing/2014/main" id="{AAC0E0D8-FF86-C59D-A22A-1636031A2700}"/>
              </a:ext>
            </a:extLst>
          </p:cNvPr>
          <p:cNvSpPr txBox="1"/>
          <p:nvPr/>
        </p:nvSpPr>
        <p:spPr>
          <a:xfrm>
            <a:off x="-9623" y="967328"/>
            <a:ext cx="12192000" cy="461665"/>
          </a:xfrm>
          <a:prstGeom prst="rect">
            <a:avLst/>
          </a:prstGeom>
          <a:solidFill>
            <a:schemeClr val="bg2"/>
          </a:solidFill>
        </p:spPr>
        <p:txBody>
          <a:bodyPr wrap="square" rtlCol="0">
            <a:spAutoFit/>
          </a:bodyPr>
          <a:lstStyle/>
          <a:p>
            <a:pPr algn="ctr"/>
            <a:r>
              <a:rPr kumimoji="1" lang="en-US" altLang="ja-JP" sz="2400" b="1" dirty="0">
                <a:solidFill>
                  <a:srgbClr val="C00000"/>
                </a:solidFill>
              </a:rPr>
              <a:t>2010</a:t>
            </a:r>
            <a:r>
              <a:rPr kumimoji="1" lang="ja-JP" altLang="en-US" sz="2400" b="1" dirty="0">
                <a:solidFill>
                  <a:srgbClr val="C00000"/>
                </a:solidFill>
              </a:rPr>
              <a:t>年～</a:t>
            </a:r>
            <a:r>
              <a:rPr kumimoji="1" lang="en-US" altLang="ja-JP" sz="2400" b="1" dirty="0">
                <a:solidFill>
                  <a:srgbClr val="C00000"/>
                </a:solidFill>
              </a:rPr>
              <a:t>2015</a:t>
            </a:r>
            <a:r>
              <a:rPr kumimoji="1" lang="ja-JP" altLang="en-US" sz="2400" b="1" dirty="0">
                <a:solidFill>
                  <a:srgbClr val="C00000"/>
                </a:solidFill>
              </a:rPr>
              <a:t>年の</a:t>
            </a:r>
            <a:r>
              <a:rPr kumimoji="1" lang="en-US" altLang="ja-JP" sz="2400" b="1" dirty="0">
                <a:solidFill>
                  <a:srgbClr val="C00000"/>
                </a:solidFill>
              </a:rPr>
              <a:t>5</a:t>
            </a:r>
            <a:r>
              <a:rPr kumimoji="1" lang="ja-JP" altLang="en-US" sz="2400" b="1" dirty="0">
                <a:solidFill>
                  <a:srgbClr val="C00000"/>
                </a:solidFill>
              </a:rPr>
              <a:t>年間にレビュー評価</a:t>
            </a:r>
            <a:r>
              <a:rPr kumimoji="1" lang="en-US" altLang="ja-JP" sz="2400" b="1" dirty="0">
                <a:solidFill>
                  <a:srgbClr val="C00000"/>
                </a:solidFill>
              </a:rPr>
              <a:t>4.0</a:t>
            </a:r>
            <a:r>
              <a:rPr kumimoji="1" lang="ja-JP" altLang="en-US" sz="2400" b="1" dirty="0">
                <a:solidFill>
                  <a:srgbClr val="C00000"/>
                </a:solidFill>
              </a:rPr>
              <a:t>以下のクリニックに大きな被害が広まった</a:t>
            </a:r>
          </a:p>
        </p:txBody>
      </p:sp>
      <p:sp>
        <p:nvSpPr>
          <p:cNvPr id="7" name="テキスト ボックス 6">
            <a:extLst>
              <a:ext uri="{FF2B5EF4-FFF2-40B4-BE49-F238E27FC236}">
                <a16:creationId xmlns:a16="http://schemas.microsoft.com/office/drawing/2014/main" id="{408BBD1C-05B0-0D4D-2DBA-DFAB0EBEDB91}"/>
              </a:ext>
            </a:extLst>
          </p:cNvPr>
          <p:cNvSpPr txBox="1"/>
          <p:nvPr/>
        </p:nvSpPr>
        <p:spPr>
          <a:xfrm>
            <a:off x="0" y="1629048"/>
            <a:ext cx="12192000" cy="400110"/>
          </a:xfrm>
          <a:prstGeom prst="rect">
            <a:avLst/>
          </a:prstGeom>
          <a:solidFill>
            <a:schemeClr val="bg2"/>
          </a:solidFill>
        </p:spPr>
        <p:txBody>
          <a:bodyPr wrap="square">
            <a:spAutoFit/>
          </a:bodyPr>
          <a:lstStyle/>
          <a:p>
            <a:pPr algn="ctr"/>
            <a:r>
              <a:rPr lang="ja-JP" altLang="ja-JP" sz="2000" b="1" dirty="0">
                <a:solidFill>
                  <a:srgbClr val="C00000"/>
                </a:solidFill>
                <a:effectLst/>
                <a:latin typeface="+mn-ea"/>
                <a:cs typeface="Times New Roman" panose="02020603050405020304" pitchFamily="18" charset="0"/>
              </a:rPr>
              <a:t>「米国で起きたことは１０年後に日本で起きる」</a:t>
            </a:r>
            <a:r>
              <a:rPr lang="ja-JP" altLang="ja-JP" sz="2000" b="1" dirty="0">
                <a:effectLst/>
                <a:latin typeface="+mn-ea"/>
                <a:cs typeface="Times New Roman" panose="02020603050405020304" pitchFamily="18" charset="0"/>
              </a:rPr>
              <a:t>と言われている通り、日本でも</a:t>
            </a:r>
            <a:r>
              <a:rPr lang="ja-JP" altLang="en-US" sz="2000" b="1" dirty="0">
                <a:effectLst/>
                <a:latin typeface="+mn-ea"/>
                <a:cs typeface="Times New Roman" panose="02020603050405020304" pitchFamily="18" charset="0"/>
              </a:rPr>
              <a:t>徐々に</a:t>
            </a:r>
            <a:r>
              <a:rPr lang="ja-JP" altLang="ja-JP" sz="2000" b="1" dirty="0">
                <a:effectLst/>
                <a:latin typeface="+mn-ea"/>
                <a:cs typeface="Times New Roman" panose="02020603050405020304" pitchFamily="18" charset="0"/>
              </a:rPr>
              <a:t>問題は現実化</a:t>
            </a:r>
            <a:endParaRPr lang="ja-JP" altLang="en-US" sz="2000" dirty="0"/>
          </a:p>
        </p:txBody>
      </p:sp>
      <p:sp>
        <p:nvSpPr>
          <p:cNvPr id="8" name="テキスト ボックス 7">
            <a:extLst>
              <a:ext uri="{FF2B5EF4-FFF2-40B4-BE49-F238E27FC236}">
                <a16:creationId xmlns:a16="http://schemas.microsoft.com/office/drawing/2014/main" id="{DD58B95C-9D3D-9C6D-A282-340CB8381827}"/>
              </a:ext>
            </a:extLst>
          </p:cNvPr>
          <p:cNvSpPr txBox="1"/>
          <p:nvPr/>
        </p:nvSpPr>
        <p:spPr>
          <a:xfrm>
            <a:off x="17243" y="2229213"/>
            <a:ext cx="12174757" cy="4278094"/>
          </a:xfrm>
          <a:prstGeom prst="rect">
            <a:avLst/>
          </a:prstGeom>
          <a:solidFill>
            <a:schemeClr val="bg2"/>
          </a:solidFill>
        </p:spPr>
        <p:txBody>
          <a:bodyPr wrap="square" rtlCol="0">
            <a:spAutoFit/>
          </a:bodyPr>
          <a:lstStyle/>
          <a:p>
            <a:r>
              <a:rPr kumimoji="1" lang="ja-JP" altLang="en-US" sz="3600" b="1" dirty="0">
                <a:solidFill>
                  <a:schemeClr val="accent6">
                    <a:lumMod val="50000"/>
                  </a:schemeClr>
                </a:solidFill>
              </a:rPr>
              <a:t>　　</a:t>
            </a:r>
            <a:r>
              <a:rPr kumimoji="1" lang="ja-JP" altLang="en-US" sz="3600" b="1" dirty="0">
                <a:solidFill>
                  <a:srgbClr val="002060"/>
                </a:solidFill>
              </a:rPr>
              <a:t>　　　今、うちは★</a:t>
            </a:r>
            <a:r>
              <a:rPr kumimoji="1" lang="en-US" altLang="ja-JP" sz="3600" b="1" dirty="0">
                <a:solidFill>
                  <a:srgbClr val="002060"/>
                </a:solidFill>
              </a:rPr>
              <a:t>4.0</a:t>
            </a:r>
            <a:r>
              <a:rPr kumimoji="1" lang="ja-JP" altLang="en-US" sz="3600" b="1" dirty="0">
                <a:solidFill>
                  <a:srgbClr val="002060"/>
                </a:solidFill>
              </a:rPr>
              <a:t>だから</a:t>
            </a:r>
            <a:r>
              <a:rPr kumimoji="1" lang="en-US" altLang="ja-JP" sz="3600" b="1" dirty="0">
                <a:solidFill>
                  <a:srgbClr val="002060"/>
                </a:solidFill>
              </a:rPr>
              <a:t>‥</a:t>
            </a:r>
          </a:p>
          <a:p>
            <a:r>
              <a:rPr kumimoji="1" lang="ja-JP" altLang="en-US" sz="3600" b="1" dirty="0">
                <a:solidFill>
                  <a:srgbClr val="002060"/>
                </a:solidFill>
              </a:rPr>
              <a:t>　　　　　今、うちは混んでるから</a:t>
            </a:r>
            <a:r>
              <a:rPr kumimoji="1" lang="en-US" altLang="ja-JP" sz="3600" b="1" dirty="0">
                <a:solidFill>
                  <a:srgbClr val="002060"/>
                </a:solidFill>
              </a:rPr>
              <a:t>‥</a:t>
            </a:r>
          </a:p>
          <a:p>
            <a:pPr algn="ctr"/>
            <a:r>
              <a:rPr kumimoji="1" lang="ja-JP" altLang="en-US" sz="4800" b="1" dirty="0">
                <a:solidFill>
                  <a:srgbClr val="FF0000"/>
                </a:solidFill>
              </a:rPr>
              <a:t>“本当に大丈夫でしょうか？”</a:t>
            </a:r>
            <a:endParaRPr kumimoji="1" lang="en-US" altLang="ja-JP" sz="4800" b="1" dirty="0">
              <a:solidFill>
                <a:srgbClr val="FF0000"/>
              </a:solidFill>
            </a:endParaRPr>
          </a:p>
          <a:p>
            <a:pPr algn="ctr"/>
            <a:endParaRPr kumimoji="1" lang="en-US" altLang="ja-JP" sz="2800" b="1" dirty="0">
              <a:solidFill>
                <a:schemeClr val="accent6">
                  <a:lumMod val="75000"/>
                </a:schemeClr>
              </a:solidFill>
            </a:endParaRPr>
          </a:p>
          <a:p>
            <a:pPr algn="ctr"/>
            <a:endParaRPr kumimoji="1" lang="en-US" altLang="ja-JP" sz="4000" b="1" dirty="0">
              <a:solidFill>
                <a:schemeClr val="accent6">
                  <a:lumMod val="75000"/>
                </a:schemeClr>
              </a:solidFill>
            </a:endParaRPr>
          </a:p>
          <a:p>
            <a:pPr algn="ctr"/>
            <a:endParaRPr kumimoji="1" lang="en-US" altLang="ja-JP" sz="4400" b="1" dirty="0">
              <a:solidFill>
                <a:schemeClr val="accent6">
                  <a:lumMod val="75000"/>
                </a:schemeClr>
              </a:solidFill>
            </a:endParaRPr>
          </a:p>
          <a:p>
            <a:pPr algn="ctr"/>
            <a:endParaRPr kumimoji="1" lang="en-US" altLang="ja-JP" sz="1200" b="1" dirty="0">
              <a:solidFill>
                <a:schemeClr val="accent6">
                  <a:lumMod val="75000"/>
                </a:schemeClr>
              </a:solidFill>
            </a:endParaRPr>
          </a:p>
          <a:p>
            <a:pPr algn="ctr"/>
            <a:r>
              <a:rPr kumimoji="1" lang="ja-JP" altLang="en-US" sz="2800" b="1" dirty="0">
                <a:solidFill>
                  <a:srgbClr val="002060"/>
                </a:solidFill>
              </a:rPr>
              <a:t>患者が少しでも評価の高い、新しいクリニックに流れるリスクは高まる</a:t>
            </a:r>
          </a:p>
        </p:txBody>
      </p:sp>
      <p:sp>
        <p:nvSpPr>
          <p:cNvPr id="9" name="正方形/長方形 8">
            <a:extLst>
              <a:ext uri="{FF2B5EF4-FFF2-40B4-BE49-F238E27FC236}">
                <a16:creationId xmlns:a16="http://schemas.microsoft.com/office/drawing/2014/main" id="{1472680D-F8ED-80E2-0945-0E3402065D1B}"/>
              </a:ext>
            </a:extLst>
          </p:cNvPr>
          <p:cNvSpPr/>
          <p:nvPr/>
        </p:nvSpPr>
        <p:spPr>
          <a:xfrm>
            <a:off x="451582" y="4508559"/>
            <a:ext cx="7033260" cy="94292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buNone/>
            </a:pPr>
            <a:r>
              <a:rPr lang="ja-JP" sz="2800" b="1" dirty="0">
                <a:solidFill>
                  <a:srgbClr val="FFFFFF"/>
                </a:solidFill>
                <a:effectLst/>
                <a:latin typeface="ＭＳ 明朝" panose="02020609040205080304" pitchFamily="17" charset="-128"/>
                <a:ea typeface="HG創英角ｺﾞｼｯｸUB" panose="020B0A09000000000000" pitchFamily="49" charset="-128"/>
                <a:cs typeface="Times New Roman" panose="02020603050405020304" pitchFamily="18" charset="0"/>
              </a:rPr>
              <a:t>患者も世代交代</a:t>
            </a:r>
            <a:r>
              <a:rPr lang="ja-JP" altLang="en-US" sz="2800" b="1" dirty="0">
                <a:solidFill>
                  <a:srgbClr val="FFFFFF"/>
                </a:solidFill>
                <a:effectLst/>
                <a:latin typeface="ＭＳ 明朝" panose="02020609040205080304" pitchFamily="17" charset="-128"/>
                <a:ea typeface="HG創英角ｺﾞｼｯｸUB" panose="020B0A09000000000000" pitchFamily="49" charset="-128"/>
                <a:cs typeface="Times New Roman" panose="02020603050405020304" pitchFamily="18" charset="0"/>
              </a:rPr>
              <a:t>（ネット世代）</a:t>
            </a:r>
            <a:r>
              <a:rPr lang="ja-JP" sz="2800" b="1" dirty="0">
                <a:solidFill>
                  <a:srgbClr val="FFFFFF"/>
                </a:solidFill>
                <a:effectLst/>
                <a:latin typeface="ＭＳ 明朝" panose="02020609040205080304" pitchFamily="17" charset="-128"/>
                <a:ea typeface="HG創英角ｺﾞｼｯｸUB" panose="020B0A09000000000000" pitchFamily="49" charset="-128"/>
                <a:cs typeface="Times New Roman" panose="02020603050405020304" pitchFamily="18" charset="0"/>
              </a:rPr>
              <a:t>している</a:t>
            </a:r>
            <a:endParaRPr lang="ja-JP" sz="16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5990E6ED-C564-0114-02D0-69C3AF913FDC}"/>
              </a:ext>
            </a:extLst>
          </p:cNvPr>
          <p:cNvSpPr txBox="1"/>
          <p:nvPr/>
        </p:nvSpPr>
        <p:spPr>
          <a:xfrm>
            <a:off x="7751284" y="4164411"/>
            <a:ext cx="3989134" cy="1631216"/>
          </a:xfrm>
          <a:prstGeom prst="rect">
            <a:avLst/>
          </a:prstGeom>
          <a:solidFill>
            <a:schemeClr val="accent6">
              <a:lumMod val="75000"/>
            </a:schemeClr>
          </a:solidFill>
        </p:spPr>
        <p:txBody>
          <a:bodyPr wrap="square">
            <a:spAutoFit/>
          </a:bodyPr>
          <a:lstStyle/>
          <a:p>
            <a:r>
              <a:rPr lang="en-US" altLang="ja-JP" sz="2000" b="1" dirty="0">
                <a:solidFill>
                  <a:schemeClr val="bg1"/>
                </a:solidFill>
                <a:effectLst/>
                <a:ea typeface="HG丸ｺﾞｼｯｸM-PRO" panose="020F0400000000000000" pitchFamily="50" charset="-128"/>
                <a:cs typeface="Times New Roman" panose="02020603050405020304" pitchFamily="18" charset="0"/>
              </a:rPr>
              <a:t>【</a:t>
            </a:r>
            <a:r>
              <a:rPr lang="ja-JP" altLang="en-US" sz="2000" b="1" dirty="0">
                <a:solidFill>
                  <a:schemeClr val="bg1"/>
                </a:solidFill>
                <a:effectLst/>
                <a:ea typeface="HG丸ｺﾞｼｯｸM-PRO" panose="020F0400000000000000" pitchFamily="50" charset="-128"/>
                <a:cs typeface="Times New Roman" panose="02020603050405020304" pitchFamily="18" charset="0"/>
              </a:rPr>
              <a:t>年齢別レビュー確認率</a:t>
            </a:r>
            <a:r>
              <a:rPr lang="en-US" altLang="ja-JP" sz="2000" b="1" dirty="0">
                <a:solidFill>
                  <a:schemeClr val="bg1"/>
                </a:solidFill>
                <a:effectLst/>
                <a:ea typeface="HG丸ｺﾞｼｯｸM-PRO" panose="020F0400000000000000" pitchFamily="50" charset="-128"/>
                <a:cs typeface="Times New Roman" panose="02020603050405020304" pitchFamily="18" charset="0"/>
              </a:rPr>
              <a:t>】</a:t>
            </a:r>
          </a:p>
          <a:p>
            <a:r>
              <a:rPr lang="ja-JP" altLang="en-US" sz="2000" b="1" dirty="0">
                <a:solidFill>
                  <a:schemeClr val="bg1"/>
                </a:solidFill>
                <a:effectLst/>
                <a:ea typeface="HG丸ｺﾞｼｯｸM-PRO" panose="020F0400000000000000" pitchFamily="50" charset="-128"/>
                <a:cs typeface="Times New Roman" panose="02020603050405020304" pitchFamily="18" charset="0"/>
              </a:rPr>
              <a:t>　</a:t>
            </a:r>
            <a:r>
              <a:rPr lang="ja-JP" altLang="ja-JP" sz="2000" b="1" dirty="0">
                <a:solidFill>
                  <a:schemeClr val="bg1"/>
                </a:solidFill>
                <a:effectLst/>
                <a:ea typeface="HG丸ｺﾞｼｯｸM-PRO" panose="020F0400000000000000" pitchFamily="50" charset="-128"/>
                <a:cs typeface="Times New Roman" panose="02020603050405020304" pitchFamily="18" charset="0"/>
              </a:rPr>
              <a:t>・</a:t>
            </a:r>
            <a:r>
              <a:rPr lang="en-US" altLang="ja-JP" sz="2000" b="1" dirty="0">
                <a:solidFill>
                  <a:schemeClr val="bg1"/>
                </a:solidFill>
                <a:effectLst/>
                <a:ea typeface="HG丸ｺﾞｼｯｸM-PRO" panose="020F0400000000000000" pitchFamily="50" charset="-128"/>
                <a:cs typeface="Times New Roman" panose="02020603050405020304" pitchFamily="18" charset="0"/>
              </a:rPr>
              <a:t>20</a:t>
            </a:r>
            <a:r>
              <a:rPr lang="ja-JP" altLang="ja-JP" sz="2000" b="1" dirty="0">
                <a:solidFill>
                  <a:schemeClr val="bg1"/>
                </a:solidFill>
                <a:effectLst/>
                <a:ea typeface="HG丸ｺﾞｼｯｸM-PRO" panose="020F0400000000000000" pitchFamily="50" charset="-128"/>
                <a:cs typeface="Times New Roman" panose="02020603050405020304" pitchFamily="18" charset="0"/>
              </a:rPr>
              <a:t>代　　：</a:t>
            </a:r>
            <a:r>
              <a:rPr lang="en-US" altLang="ja-JP" sz="2000" b="1" dirty="0">
                <a:solidFill>
                  <a:schemeClr val="bg1"/>
                </a:solidFill>
                <a:effectLst/>
                <a:ea typeface="HG丸ｺﾞｼｯｸM-PRO" panose="020F0400000000000000" pitchFamily="50" charset="-128"/>
                <a:cs typeface="Times New Roman" panose="02020603050405020304" pitchFamily="18" charset="0"/>
              </a:rPr>
              <a:t>59.2</a:t>
            </a:r>
            <a:r>
              <a:rPr lang="ja-JP" altLang="ja-JP" sz="2000" b="1" dirty="0">
                <a:solidFill>
                  <a:schemeClr val="bg1"/>
                </a:solidFill>
                <a:effectLst/>
                <a:ea typeface="HG丸ｺﾞｼｯｸM-PRO" panose="020F0400000000000000" pitchFamily="50" charset="-128"/>
                <a:cs typeface="Times New Roman" panose="02020603050405020304" pitchFamily="18" charset="0"/>
              </a:rPr>
              <a:t>％</a:t>
            </a:r>
            <a:br>
              <a:rPr lang="en-US" altLang="ja-JP" sz="2000" b="1" dirty="0">
                <a:solidFill>
                  <a:schemeClr val="bg1"/>
                </a:solidFill>
                <a:effectLst/>
                <a:ea typeface="HG丸ｺﾞｼｯｸM-PRO" panose="020F0400000000000000" pitchFamily="50" charset="-128"/>
                <a:cs typeface="Times New Roman" panose="02020603050405020304" pitchFamily="18" charset="0"/>
              </a:rPr>
            </a:br>
            <a:r>
              <a:rPr lang="ja-JP" altLang="en-US" sz="2000" b="1" dirty="0">
                <a:solidFill>
                  <a:schemeClr val="bg1"/>
                </a:solidFill>
                <a:effectLst/>
                <a:ea typeface="HG丸ｺﾞｼｯｸM-PRO" panose="020F0400000000000000" pitchFamily="50" charset="-128"/>
                <a:cs typeface="Times New Roman" panose="02020603050405020304" pitchFamily="18" charset="0"/>
              </a:rPr>
              <a:t>　</a:t>
            </a:r>
            <a:r>
              <a:rPr lang="ja-JP" altLang="ja-JP" sz="2000" b="1" dirty="0">
                <a:solidFill>
                  <a:schemeClr val="bg1"/>
                </a:solidFill>
                <a:effectLst/>
                <a:ea typeface="HG丸ｺﾞｼｯｸM-PRO" panose="020F0400000000000000" pitchFamily="50" charset="-128"/>
                <a:cs typeface="Times New Roman" panose="02020603050405020304" pitchFamily="18" charset="0"/>
              </a:rPr>
              <a:t>・</a:t>
            </a:r>
            <a:r>
              <a:rPr lang="en-US" altLang="ja-JP" sz="2000" b="1" dirty="0">
                <a:solidFill>
                  <a:schemeClr val="bg1"/>
                </a:solidFill>
                <a:effectLst/>
                <a:ea typeface="HG丸ｺﾞｼｯｸM-PRO" panose="020F0400000000000000" pitchFamily="50" charset="-128"/>
                <a:cs typeface="Times New Roman" panose="02020603050405020304" pitchFamily="18" charset="0"/>
              </a:rPr>
              <a:t>30</a:t>
            </a:r>
            <a:r>
              <a:rPr lang="ja-JP" altLang="ja-JP" sz="2000" b="1" dirty="0">
                <a:solidFill>
                  <a:schemeClr val="bg1"/>
                </a:solidFill>
                <a:effectLst/>
                <a:ea typeface="HG丸ｺﾞｼｯｸM-PRO" panose="020F0400000000000000" pitchFamily="50" charset="-128"/>
                <a:cs typeface="Times New Roman" panose="02020603050405020304" pitchFamily="18" charset="0"/>
              </a:rPr>
              <a:t>代　　：</a:t>
            </a:r>
            <a:r>
              <a:rPr lang="en-US" altLang="ja-JP" sz="2000" b="1" dirty="0">
                <a:solidFill>
                  <a:schemeClr val="bg1"/>
                </a:solidFill>
                <a:effectLst/>
                <a:ea typeface="HG丸ｺﾞｼｯｸM-PRO" panose="020F0400000000000000" pitchFamily="50" charset="-128"/>
                <a:cs typeface="Times New Roman" panose="02020603050405020304" pitchFamily="18" charset="0"/>
              </a:rPr>
              <a:t>54.8</a:t>
            </a:r>
            <a:r>
              <a:rPr lang="ja-JP" altLang="ja-JP" sz="2000" b="1" dirty="0">
                <a:solidFill>
                  <a:schemeClr val="bg1"/>
                </a:solidFill>
                <a:effectLst/>
                <a:ea typeface="HG丸ｺﾞｼｯｸM-PRO" panose="020F0400000000000000" pitchFamily="50" charset="-128"/>
                <a:cs typeface="Times New Roman" panose="02020603050405020304" pitchFamily="18" charset="0"/>
              </a:rPr>
              <a:t>％</a:t>
            </a:r>
            <a:br>
              <a:rPr lang="en-US" altLang="ja-JP" sz="2000" b="1" dirty="0">
                <a:solidFill>
                  <a:schemeClr val="bg1"/>
                </a:solidFill>
                <a:effectLst/>
                <a:ea typeface="HG丸ｺﾞｼｯｸM-PRO" panose="020F0400000000000000" pitchFamily="50" charset="-128"/>
                <a:cs typeface="Times New Roman" panose="02020603050405020304" pitchFamily="18" charset="0"/>
              </a:rPr>
            </a:br>
            <a:r>
              <a:rPr lang="ja-JP" altLang="en-US" sz="2000" b="1" dirty="0">
                <a:solidFill>
                  <a:schemeClr val="bg1"/>
                </a:solidFill>
                <a:effectLst/>
                <a:ea typeface="HG丸ｺﾞｼｯｸM-PRO" panose="020F0400000000000000" pitchFamily="50" charset="-128"/>
                <a:cs typeface="Times New Roman" panose="02020603050405020304" pitchFamily="18" charset="0"/>
              </a:rPr>
              <a:t>　</a:t>
            </a:r>
            <a:r>
              <a:rPr lang="ja-JP" altLang="ja-JP" sz="2000" b="1" dirty="0">
                <a:solidFill>
                  <a:schemeClr val="bg1"/>
                </a:solidFill>
                <a:effectLst/>
                <a:ea typeface="HG丸ｺﾞｼｯｸM-PRO" panose="020F0400000000000000" pitchFamily="50" charset="-128"/>
                <a:cs typeface="Times New Roman" panose="02020603050405020304" pitchFamily="18" charset="0"/>
              </a:rPr>
              <a:t>・</a:t>
            </a:r>
            <a:r>
              <a:rPr lang="en-US" altLang="ja-JP" sz="2000" b="1" dirty="0">
                <a:solidFill>
                  <a:schemeClr val="bg1"/>
                </a:solidFill>
                <a:effectLst/>
                <a:ea typeface="HG丸ｺﾞｼｯｸM-PRO" panose="020F0400000000000000" pitchFamily="50" charset="-128"/>
                <a:cs typeface="Times New Roman" panose="02020603050405020304" pitchFamily="18" charset="0"/>
              </a:rPr>
              <a:t>40</a:t>
            </a:r>
            <a:r>
              <a:rPr lang="ja-JP" altLang="ja-JP" sz="2000" b="1" dirty="0">
                <a:solidFill>
                  <a:schemeClr val="bg1"/>
                </a:solidFill>
                <a:effectLst/>
                <a:ea typeface="HG丸ｺﾞｼｯｸM-PRO" panose="020F0400000000000000" pitchFamily="50" charset="-128"/>
                <a:cs typeface="Times New Roman" panose="02020603050405020304" pitchFamily="18" charset="0"/>
              </a:rPr>
              <a:t>代　　：</a:t>
            </a:r>
            <a:r>
              <a:rPr lang="en-US" altLang="ja-JP" sz="2000" b="1" dirty="0">
                <a:solidFill>
                  <a:schemeClr val="bg1"/>
                </a:solidFill>
                <a:effectLst/>
                <a:ea typeface="HG丸ｺﾞｼｯｸM-PRO" panose="020F0400000000000000" pitchFamily="50" charset="-128"/>
                <a:cs typeface="Times New Roman" panose="02020603050405020304" pitchFamily="18" charset="0"/>
              </a:rPr>
              <a:t>43.7</a:t>
            </a:r>
            <a:r>
              <a:rPr lang="ja-JP" altLang="ja-JP" sz="2000" b="1" dirty="0">
                <a:solidFill>
                  <a:schemeClr val="bg1"/>
                </a:solidFill>
                <a:effectLst/>
                <a:ea typeface="HG丸ｺﾞｼｯｸM-PRO" panose="020F0400000000000000" pitchFamily="50" charset="-128"/>
                <a:cs typeface="Times New Roman" panose="02020603050405020304" pitchFamily="18" charset="0"/>
              </a:rPr>
              <a:t>％</a:t>
            </a:r>
            <a:br>
              <a:rPr lang="en-US" altLang="ja-JP" sz="2000" b="1" dirty="0">
                <a:solidFill>
                  <a:schemeClr val="bg1"/>
                </a:solidFill>
                <a:effectLst/>
                <a:ea typeface="HG丸ｺﾞｼｯｸM-PRO" panose="020F0400000000000000" pitchFamily="50" charset="-128"/>
                <a:cs typeface="Times New Roman" panose="02020603050405020304" pitchFamily="18" charset="0"/>
              </a:rPr>
            </a:br>
            <a:r>
              <a:rPr lang="ja-JP" altLang="en-US" sz="2000" b="1" dirty="0">
                <a:solidFill>
                  <a:schemeClr val="bg1"/>
                </a:solidFill>
                <a:effectLst/>
                <a:ea typeface="HG丸ｺﾞｼｯｸM-PRO" panose="020F0400000000000000" pitchFamily="50" charset="-128"/>
                <a:cs typeface="Times New Roman" panose="02020603050405020304" pitchFamily="18" charset="0"/>
              </a:rPr>
              <a:t>　</a:t>
            </a:r>
            <a:r>
              <a:rPr lang="ja-JP" altLang="ja-JP" sz="2000" b="1" dirty="0">
                <a:solidFill>
                  <a:schemeClr val="bg1"/>
                </a:solidFill>
                <a:effectLst/>
                <a:ea typeface="HG丸ｺﾞｼｯｸM-PRO" panose="020F0400000000000000" pitchFamily="50" charset="-128"/>
                <a:cs typeface="Times New Roman" panose="02020603050405020304" pitchFamily="18" charset="0"/>
              </a:rPr>
              <a:t>・</a:t>
            </a:r>
            <a:r>
              <a:rPr lang="en-US" altLang="ja-JP" sz="2000" b="1" dirty="0">
                <a:solidFill>
                  <a:schemeClr val="bg1"/>
                </a:solidFill>
                <a:effectLst/>
                <a:ea typeface="HG丸ｺﾞｼｯｸM-PRO" panose="020F0400000000000000" pitchFamily="50" charset="-128"/>
                <a:cs typeface="Times New Roman" panose="02020603050405020304" pitchFamily="18" charset="0"/>
              </a:rPr>
              <a:t>50</a:t>
            </a:r>
            <a:r>
              <a:rPr lang="ja-JP" altLang="ja-JP" sz="2000" b="1" dirty="0">
                <a:solidFill>
                  <a:schemeClr val="bg1"/>
                </a:solidFill>
                <a:effectLst/>
                <a:ea typeface="HG丸ｺﾞｼｯｸM-PRO" panose="020F0400000000000000" pitchFamily="50" charset="-128"/>
                <a:cs typeface="Times New Roman" panose="02020603050405020304" pitchFamily="18" charset="0"/>
              </a:rPr>
              <a:t>代以上：</a:t>
            </a:r>
            <a:r>
              <a:rPr lang="en-US" altLang="ja-JP" sz="2000" b="1" dirty="0">
                <a:solidFill>
                  <a:schemeClr val="bg1"/>
                </a:solidFill>
                <a:effectLst/>
                <a:ea typeface="HG丸ｺﾞｼｯｸM-PRO" panose="020F0400000000000000" pitchFamily="50" charset="-128"/>
                <a:cs typeface="Times New Roman" panose="02020603050405020304" pitchFamily="18" charset="0"/>
              </a:rPr>
              <a:t>31.4</a:t>
            </a:r>
            <a:r>
              <a:rPr lang="ja-JP" altLang="ja-JP" sz="2000" b="1" dirty="0">
                <a:solidFill>
                  <a:schemeClr val="bg1"/>
                </a:solidFill>
                <a:effectLst/>
                <a:ea typeface="HG丸ｺﾞｼｯｸM-PRO" panose="020F0400000000000000" pitchFamily="50" charset="-128"/>
                <a:cs typeface="Times New Roman" panose="02020603050405020304" pitchFamily="18" charset="0"/>
              </a:rPr>
              <a:t>％</a:t>
            </a:r>
            <a:endParaRPr lang="ja-JP" altLang="en-US" sz="2000" dirty="0">
              <a:solidFill>
                <a:schemeClr val="bg1"/>
              </a:solidFill>
            </a:endParaRPr>
          </a:p>
        </p:txBody>
      </p:sp>
      <p:pic>
        <p:nvPicPr>
          <p:cNvPr id="2" name="Picture 4" descr="画像が生成されました">
            <a:extLst>
              <a:ext uri="{FF2B5EF4-FFF2-40B4-BE49-F238E27FC236}">
                <a16:creationId xmlns:a16="http://schemas.microsoft.com/office/drawing/2014/main" id="{A68AC531-8CD0-735B-7999-EA715085A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37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AB91B74F-1F19-D208-C76A-59EE7F467E05}"/>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graphicFrame>
        <p:nvGraphicFramePr>
          <p:cNvPr id="5" name="表 4">
            <a:extLst>
              <a:ext uri="{FF2B5EF4-FFF2-40B4-BE49-F238E27FC236}">
                <a16:creationId xmlns:a16="http://schemas.microsoft.com/office/drawing/2014/main" id="{EFC1DD54-8B62-FC39-D674-8894564BB7D5}"/>
              </a:ext>
            </a:extLst>
          </p:cNvPr>
          <p:cNvGraphicFramePr>
            <a:graphicFrameLocks noGrp="1"/>
          </p:cNvGraphicFramePr>
          <p:nvPr>
            <p:extLst>
              <p:ext uri="{D42A27DB-BD31-4B8C-83A1-F6EECF244321}">
                <p14:modId xmlns:p14="http://schemas.microsoft.com/office/powerpoint/2010/main" val="347653986"/>
              </p:ext>
            </p:extLst>
          </p:nvPr>
        </p:nvGraphicFramePr>
        <p:xfrm>
          <a:off x="1695393" y="1270387"/>
          <a:ext cx="9601200" cy="3017520"/>
        </p:xfrm>
        <a:graphic>
          <a:graphicData uri="http://schemas.openxmlformats.org/drawingml/2006/table">
            <a:tbl>
              <a:tblPr firstRow="1" firstCol="1" bandRow="1">
                <a:tableStyleId>{5C22544A-7EE6-4342-B048-85BDC9FD1C3A}</a:tableStyleId>
              </a:tblPr>
              <a:tblGrid>
                <a:gridCol w="2400300">
                  <a:extLst>
                    <a:ext uri="{9D8B030D-6E8A-4147-A177-3AD203B41FA5}">
                      <a16:colId xmlns:a16="http://schemas.microsoft.com/office/drawing/2014/main" val="3170671967"/>
                    </a:ext>
                  </a:extLst>
                </a:gridCol>
                <a:gridCol w="2400300">
                  <a:extLst>
                    <a:ext uri="{9D8B030D-6E8A-4147-A177-3AD203B41FA5}">
                      <a16:colId xmlns:a16="http://schemas.microsoft.com/office/drawing/2014/main" val="1186767582"/>
                    </a:ext>
                  </a:extLst>
                </a:gridCol>
                <a:gridCol w="2400300">
                  <a:extLst>
                    <a:ext uri="{9D8B030D-6E8A-4147-A177-3AD203B41FA5}">
                      <a16:colId xmlns:a16="http://schemas.microsoft.com/office/drawing/2014/main" val="3277651389"/>
                    </a:ext>
                  </a:extLst>
                </a:gridCol>
                <a:gridCol w="2400300">
                  <a:extLst>
                    <a:ext uri="{9D8B030D-6E8A-4147-A177-3AD203B41FA5}">
                      <a16:colId xmlns:a16="http://schemas.microsoft.com/office/drawing/2014/main" val="1306475152"/>
                    </a:ext>
                  </a:extLst>
                </a:gridCol>
              </a:tblGrid>
              <a:tr h="0">
                <a:tc>
                  <a:txBody>
                    <a:bodyPr/>
                    <a:lstStyle/>
                    <a:p>
                      <a:pPr algn="ctr">
                        <a:lnSpc>
                          <a:spcPct val="115000"/>
                        </a:lnSpc>
                        <a:spcAft>
                          <a:spcPts val="1000"/>
                        </a:spcAft>
                        <a:buNone/>
                      </a:pPr>
                      <a:r>
                        <a:rPr lang="ja-JP" sz="1200">
                          <a:effectLst/>
                        </a:rPr>
                        <a:t>会社名</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gn="ctr">
                        <a:lnSpc>
                          <a:spcPct val="115000"/>
                        </a:lnSpc>
                        <a:spcAft>
                          <a:spcPts val="1000"/>
                        </a:spcAft>
                        <a:buNone/>
                      </a:pPr>
                      <a:r>
                        <a:rPr lang="ja-JP" sz="1200">
                          <a:effectLst/>
                        </a:rPr>
                        <a:t>サービス概要</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gn="ctr">
                        <a:lnSpc>
                          <a:spcPct val="115000"/>
                        </a:lnSpc>
                        <a:spcAft>
                          <a:spcPts val="1000"/>
                        </a:spcAft>
                        <a:buNone/>
                      </a:pPr>
                      <a:r>
                        <a:rPr lang="ja-JP" sz="1200">
                          <a:effectLst/>
                        </a:rPr>
                        <a:t>月額費用帯</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gn="ctr">
                        <a:lnSpc>
                          <a:spcPct val="115000"/>
                        </a:lnSpc>
                        <a:spcAft>
                          <a:spcPts val="1000"/>
                        </a:spcAft>
                        <a:buNone/>
                      </a:pPr>
                      <a:r>
                        <a:rPr lang="ja-JP" sz="1200">
                          <a:effectLst/>
                        </a:rPr>
                        <a:t>特徴</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1591117580"/>
                  </a:ext>
                </a:extLst>
              </a:tr>
              <a:tr h="0">
                <a:tc>
                  <a:txBody>
                    <a:bodyPr/>
                    <a:lstStyle/>
                    <a:p>
                      <a:pPr>
                        <a:lnSpc>
                          <a:spcPct val="115000"/>
                        </a:lnSpc>
                        <a:spcAft>
                          <a:spcPts val="1000"/>
                        </a:spcAft>
                        <a:buNone/>
                      </a:pPr>
                      <a:r>
                        <a:rPr lang="en-US" sz="1600" dirty="0">
                          <a:effectLst/>
                        </a:rPr>
                        <a:t>Reputation.com</a:t>
                      </a:r>
                      <a:endParaRPr lang="ja-JP" sz="1400" dirty="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ja-JP" sz="1200">
                          <a:effectLst/>
                        </a:rPr>
                        <a:t>大手医療機関向けレビュー管理。病院グループやクリニックチェーンに導入。</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en-US" sz="1600" b="1" dirty="0">
                          <a:solidFill>
                            <a:srgbClr val="C00000"/>
                          </a:solidFill>
                          <a:effectLst/>
                        </a:rPr>
                        <a:t>$200</a:t>
                      </a:r>
                      <a:r>
                        <a:rPr lang="ja-JP" sz="1600" b="1" dirty="0">
                          <a:solidFill>
                            <a:srgbClr val="C00000"/>
                          </a:solidFill>
                          <a:effectLst/>
                        </a:rPr>
                        <a:t>〜</a:t>
                      </a:r>
                      <a:r>
                        <a:rPr lang="en-US" sz="1600" b="1" dirty="0">
                          <a:solidFill>
                            <a:srgbClr val="C00000"/>
                          </a:solidFill>
                          <a:effectLst/>
                        </a:rPr>
                        <a:t>$500</a:t>
                      </a:r>
                      <a:endParaRPr lang="ja-JP" sz="1400" b="1" dirty="0">
                        <a:solidFill>
                          <a:srgbClr val="C00000"/>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ja-JP" sz="1200">
                          <a:effectLst/>
                        </a:rPr>
                        <a:t>口コミ監視・自動返信テンプレート・スコア分析など一括管理。</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3269920899"/>
                  </a:ext>
                </a:extLst>
              </a:tr>
              <a:tr h="0">
                <a:tc>
                  <a:txBody>
                    <a:bodyPr/>
                    <a:lstStyle/>
                    <a:p>
                      <a:pPr>
                        <a:lnSpc>
                          <a:spcPct val="115000"/>
                        </a:lnSpc>
                        <a:spcAft>
                          <a:spcPts val="1000"/>
                        </a:spcAft>
                        <a:buNone/>
                      </a:pPr>
                      <a:r>
                        <a:rPr lang="en-US" sz="1600" dirty="0">
                          <a:effectLst/>
                        </a:rPr>
                        <a:t>Doctor.com</a:t>
                      </a:r>
                      <a:r>
                        <a:rPr lang="ja-JP" sz="1050" dirty="0">
                          <a:effectLst/>
                        </a:rPr>
                        <a:t>（現</a:t>
                      </a:r>
                      <a:r>
                        <a:rPr lang="en-US" sz="1050" dirty="0">
                          <a:effectLst/>
                        </a:rPr>
                        <a:t> Press Ganey</a:t>
                      </a:r>
                      <a:r>
                        <a:rPr lang="ja-JP" sz="1050" dirty="0">
                          <a:effectLst/>
                        </a:rPr>
                        <a:t>傘下）</a:t>
                      </a:r>
                      <a:endParaRPr lang="ja-JP" sz="1100" dirty="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ja-JP" sz="1200">
                          <a:effectLst/>
                        </a:rPr>
                        <a:t>医師個人・小規模クリニック向けの口コミ強化＆</a:t>
                      </a:r>
                      <a:r>
                        <a:rPr lang="en-US" sz="1200">
                          <a:effectLst/>
                        </a:rPr>
                        <a:t>SEO</a:t>
                      </a:r>
                      <a:r>
                        <a:rPr lang="ja-JP" sz="1200">
                          <a:effectLst/>
                        </a:rPr>
                        <a:t>支援。</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en-US" sz="1600" b="1" dirty="0">
                          <a:solidFill>
                            <a:srgbClr val="C00000"/>
                          </a:solidFill>
                          <a:effectLst/>
                        </a:rPr>
                        <a:t>$149</a:t>
                      </a:r>
                      <a:r>
                        <a:rPr lang="ja-JP" sz="1600" b="1" dirty="0">
                          <a:solidFill>
                            <a:srgbClr val="C00000"/>
                          </a:solidFill>
                          <a:effectLst/>
                        </a:rPr>
                        <a:t>〜</a:t>
                      </a:r>
                      <a:r>
                        <a:rPr lang="en-US" sz="1600" b="1" dirty="0">
                          <a:solidFill>
                            <a:srgbClr val="C00000"/>
                          </a:solidFill>
                          <a:effectLst/>
                        </a:rPr>
                        <a:t>$299</a:t>
                      </a:r>
                      <a:endParaRPr lang="ja-JP" sz="1400" b="1" dirty="0">
                        <a:solidFill>
                          <a:srgbClr val="C00000"/>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en-US" sz="1200">
                          <a:effectLst/>
                        </a:rPr>
                        <a:t>Healthgrades</a:t>
                      </a:r>
                      <a:r>
                        <a:rPr lang="ja-JP" sz="1200">
                          <a:effectLst/>
                        </a:rPr>
                        <a:t>や</a:t>
                      </a:r>
                      <a:r>
                        <a:rPr lang="en-US" sz="1200">
                          <a:effectLst/>
                        </a:rPr>
                        <a:t>Google</a:t>
                      </a:r>
                      <a:r>
                        <a:rPr lang="ja-JP" sz="1200">
                          <a:effectLst/>
                        </a:rPr>
                        <a:t>と自動連携。口コミ依頼メールも送信。</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1387171853"/>
                  </a:ext>
                </a:extLst>
              </a:tr>
              <a:tr h="0">
                <a:tc>
                  <a:txBody>
                    <a:bodyPr/>
                    <a:lstStyle/>
                    <a:p>
                      <a:pPr>
                        <a:lnSpc>
                          <a:spcPct val="115000"/>
                        </a:lnSpc>
                        <a:spcAft>
                          <a:spcPts val="1000"/>
                        </a:spcAft>
                        <a:buNone/>
                      </a:pPr>
                      <a:r>
                        <a:rPr lang="en-US" sz="1600">
                          <a:effectLst/>
                        </a:rPr>
                        <a:t>Podium</a:t>
                      </a:r>
                      <a:endParaRPr lang="ja-JP" sz="14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en-US" sz="1200">
                          <a:effectLst/>
                        </a:rPr>
                        <a:t>SMS</a:t>
                      </a:r>
                      <a:r>
                        <a:rPr lang="ja-JP" sz="1200">
                          <a:effectLst/>
                        </a:rPr>
                        <a:t>で患者に「口コミ投稿依頼」</a:t>
                      </a:r>
                      <a:r>
                        <a:rPr lang="en-US" sz="1200">
                          <a:effectLst/>
                        </a:rPr>
                        <a:t>→</a:t>
                      </a:r>
                      <a:r>
                        <a:rPr lang="ja-JP" sz="1200">
                          <a:effectLst/>
                        </a:rPr>
                        <a:t>レビュー増加。米国歯科医院で普及。</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en-US" sz="1600" b="1" dirty="0">
                          <a:solidFill>
                            <a:srgbClr val="C00000"/>
                          </a:solidFill>
                          <a:effectLst/>
                        </a:rPr>
                        <a:t>$249</a:t>
                      </a:r>
                      <a:r>
                        <a:rPr lang="ja-JP" sz="1600" b="1" dirty="0">
                          <a:solidFill>
                            <a:srgbClr val="C00000"/>
                          </a:solidFill>
                          <a:effectLst/>
                        </a:rPr>
                        <a:t>〜</a:t>
                      </a:r>
                      <a:r>
                        <a:rPr lang="en-US" sz="1600" b="1" dirty="0">
                          <a:solidFill>
                            <a:srgbClr val="C00000"/>
                          </a:solidFill>
                          <a:effectLst/>
                        </a:rPr>
                        <a:t>$399</a:t>
                      </a:r>
                      <a:endParaRPr lang="ja-JP" sz="1400" b="1" dirty="0">
                        <a:solidFill>
                          <a:srgbClr val="C00000"/>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ja-JP" sz="1200">
                          <a:effectLst/>
                        </a:rPr>
                        <a:t>チャット・レビュー・決済も一元化。マーケ連携強み。</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1415595310"/>
                  </a:ext>
                </a:extLst>
              </a:tr>
              <a:tr h="0">
                <a:tc>
                  <a:txBody>
                    <a:bodyPr/>
                    <a:lstStyle/>
                    <a:p>
                      <a:pPr>
                        <a:lnSpc>
                          <a:spcPct val="115000"/>
                        </a:lnSpc>
                        <a:spcAft>
                          <a:spcPts val="1000"/>
                        </a:spcAft>
                        <a:buNone/>
                      </a:pPr>
                      <a:r>
                        <a:rPr lang="en-US" sz="1600">
                          <a:effectLst/>
                        </a:rPr>
                        <a:t>Birdeye</a:t>
                      </a:r>
                      <a:endParaRPr lang="ja-JP" sz="14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ja-JP" sz="1200">
                          <a:effectLst/>
                        </a:rPr>
                        <a:t>多業種対応だが、クリニック導入多数。</a:t>
                      </a:r>
                      <a:r>
                        <a:rPr lang="en-US" sz="1200">
                          <a:effectLst/>
                        </a:rPr>
                        <a:t>SMS</a:t>
                      </a:r>
                      <a:r>
                        <a:rPr lang="ja-JP" sz="1200">
                          <a:effectLst/>
                        </a:rPr>
                        <a:t>・メール自動依頼。</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en-US" sz="1600" b="1" dirty="0">
                          <a:solidFill>
                            <a:srgbClr val="C00000"/>
                          </a:solidFill>
                          <a:effectLst/>
                        </a:rPr>
                        <a:t>$299</a:t>
                      </a:r>
                      <a:r>
                        <a:rPr lang="ja-JP" sz="1600" b="1" dirty="0">
                          <a:solidFill>
                            <a:srgbClr val="C00000"/>
                          </a:solidFill>
                          <a:effectLst/>
                        </a:rPr>
                        <a:t>前後</a:t>
                      </a:r>
                      <a:endParaRPr lang="ja-JP" sz="1400" b="1" dirty="0">
                        <a:solidFill>
                          <a:srgbClr val="C00000"/>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ja-JP" sz="1200">
                          <a:effectLst/>
                        </a:rPr>
                        <a:t>デザインが洗練され、レビュー誘導率が高い。医療特化プランあり。</a:t>
                      </a:r>
                      <a:endParaRPr lang="ja-JP" sz="110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2923926612"/>
                  </a:ext>
                </a:extLst>
              </a:tr>
              <a:tr h="0">
                <a:tc>
                  <a:txBody>
                    <a:bodyPr/>
                    <a:lstStyle/>
                    <a:p>
                      <a:pPr>
                        <a:lnSpc>
                          <a:spcPct val="115000"/>
                        </a:lnSpc>
                        <a:spcAft>
                          <a:spcPts val="1000"/>
                        </a:spcAft>
                        <a:buNone/>
                      </a:pPr>
                      <a:r>
                        <a:rPr lang="en-US" sz="1600" dirty="0" err="1">
                          <a:effectLst/>
                        </a:rPr>
                        <a:t>Zocdoc</a:t>
                      </a:r>
                      <a:endParaRPr lang="ja-JP" sz="1400" dirty="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ja-JP" sz="1200" dirty="0">
                          <a:effectLst/>
                        </a:rPr>
                        <a:t>口コミ機能付きの医療予約ポータルサイト。患者予約時にレビューが増える。</a:t>
                      </a:r>
                      <a:endParaRPr lang="ja-JP" sz="1100" dirty="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en-US" sz="1600" b="1" dirty="0">
                          <a:solidFill>
                            <a:srgbClr val="C00000"/>
                          </a:solidFill>
                          <a:effectLst/>
                        </a:rPr>
                        <a:t>$300/</a:t>
                      </a:r>
                      <a:r>
                        <a:rPr lang="ja-JP" sz="1600" b="1" dirty="0">
                          <a:solidFill>
                            <a:srgbClr val="C00000"/>
                          </a:solidFill>
                          <a:effectLst/>
                        </a:rPr>
                        <a:t>月〜</a:t>
                      </a:r>
                      <a:endParaRPr lang="ja-JP" sz="1400" b="1" dirty="0">
                        <a:solidFill>
                          <a:srgbClr val="C00000"/>
                        </a:solidFill>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tc>
                  <a:txBody>
                    <a:bodyPr/>
                    <a:lstStyle/>
                    <a:p>
                      <a:pPr>
                        <a:lnSpc>
                          <a:spcPct val="115000"/>
                        </a:lnSpc>
                        <a:spcAft>
                          <a:spcPts val="1000"/>
                        </a:spcAft>
                        <a:buNone/>
                      </a:pPr>
                      <a:r>
                        <a:rPr lang="ja-JP" sz="1200" dirty="0">
                          <a:effectLst/>
                        </a:rPr>
                        <a:t>米国では</a:t>
                      </a:r>
                      <a:r>
                        <a:rPr lang="en-US" sz="1200" dirty="0">
                          <a:effectLst/>
                        </a:rPr>
                        <a:t>“</a:t>
                      </a:r>
                      <a:r>
                        <a:rPr lang="ja-JP" sz="1200" dirty="0">
                          <a:effectLst/>
                        </a:rPr>
                        <a:t>新患獲得</a:t>
                      </a:r>
                      <a:r>
                        <a:rPr lang="en-US" sz="1200" dirty="0">
                          <a:effectLst/>
                        </a:rPr>
                        <a:t>”</a:t>
                      </a:r>
                      <a:r>
                        <a:rPr lang="ja-JP" sz="1200" dirty="0">
                          <a:effectLst/>
                        </a:rPr>
                        <a:t>の主軸サービス。口コミは副産物。</a:t>
                      </a:r>
                      <a:endParaRPr lang="ja-JP" sz="1100" dirty="0">
                        <a:effectLst/>
                        <a:latin typeface="Cambria" panose="02040503050406030204" pitchFamily="18" charset="0"/>
                        <a:ea typeface="ＭＳ 明朝" panose="02020609040205080304" pitchFamily="17"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4093236826"/>
                  </a:ext>
                </a:extLst>
              </a:tr>
            </a:tbl>
          </a:graphicData>
        </a:graphic>
      </p:graphicFrame>
      <p:sp>
        <p:nvSpPr>
          <p:cNvPr id="6" name="Rectangle 1">
            <a:extLst>
              <a:ext uri="{FF2B5EF4-FFF2-40B4-BE49-F238E27FC236}">
                <a16:creationId xmlns:a16="http://schemas.microsoft.com/office/drawing/2014/main" id="{877BA6E5-4A6C-BF82-C990-50ADEC0EDFFD}"/>
              </a:ext>
            </a:extLst>
          </p:cNvPr>
          <p:cNvSpPr>
            <a:spLocks noChangeArrowheads="1"/>
          </p:cNvSpPr>
          <p:nvPr/>
        </p:nvSpPr>
        <p:spPr bwMode="auto">
          <a:xfrm>
            <a:off x="1491916" y="513161"/>
            <a:ext cx="56348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1400" b="1" i="0" u="none" strike="noStrike" cap="none" normalizeH="0" baseline="0" dirty="0">
                <a:ln>
                  <a:noFill/>
                </a:ln>
                <a:solidFill>
                  <a:srgbClr val="0070C0"/>
                </a:solidFill>
                <a:effectLst/>
                <a:latin typeface="HGPｺﾞｼｯｸE" panose="020B0900000000000000" pitchFamily="50" charset="-128"/>
                <a:ea typeface="HGPｺﾞｼｯｸE" panose="020B0900000000000000" pitchFamily="50" charset="-128"/>
                <a:cs typeface="Times New Roman" panose="02020603050405020304" pitchFamily="18" charset="0"/>
              </a:rPr>
              <a:t>米国の実在コンサル企業と費用例</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rgbClr val="002060"/>
                </a:solidFill>
                <a:effectLst/>
                <a:latin typeface="HGPｺﾞｼｯｸE" panose="020B0900000000000000" pitchFamily="50" charset="-128"/>
                <a:ea typeface="HGPｺﾞｼｯｸE" panose="020B0900000000000000" pitchFamily="50" charset="-128"/>
                <a:cs typeface="ＭＳ Ｐゴシック" panose="020B0600070205080204" pitchFamily="50" charset="-128"/>
              </a:rPr>
              <a:t>・主な口コミ対策系サービス会社（米国）</a:t>
            </a:r>
            <a:endParaRPr kumimoji="0" lang="ja-JP"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※海外では、中小規模クリニックでも年間４０万～９０万円単位の投資が一般的です。</a:t>
            </a:r>
            <a:endParaRPr kumimoji="0" lang="en-US" altLang="ja-JP" sz="1200" b="0"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B926FBA6-4EB2-8C8C-9694-2CD0C98F3B4A}"/>
              </a:ext>
            </a:extLst>
          </p:cNvPr>
          <p:cNvSpPr txBox="1"/>
          <p:nvPr/>
        </p:nvSpPr>
        <p:spPr>
          <a:xfrm>
            <a:off x="1133331" y="4419822"/>
            <a:ext cx="11258550" cy="2165208"/>
          </a:xfrm>
          <a:prstGeom prst="rect">
            <a:avLst/>
          </a:prstGeom>
          <a:noFill/>
        </p:spPr>
        <p:txBody>
          <a:bodyPr wrap="square">
            <a:spAutoFit/>
          </a:bodyPr>
          <a:lstStyle/>
          <a:p>
            <a:pPr>
              <a:lnSpc>
                <a:spcPct val="115000"/>
              </a:lnSpc>
              <a:spcAft>
                <a:spcPts val="1000"/>
              </a:spcAft>
              <a:buNone/>
            </a:pPr>
            <a:r>
              <a:rPr lang="ja-JP" altLang="en-US" dirty="0">
                <a:solidFill>
                  <a:srgbClr val="002060"/>
                </a:solidFill>
                <a:latin typeface="Cambria" panose="02040503050406030204" pitchFamily="18" charset="0"/>
                <a:ea typeface="HGPGothicE" panose="020B0900000000000000" pitchFamily="50" charset="-128"/>
                <a:cs typeface="Times New Roman" panose="02020603050405020304" pitchFamily="18" charset="0"/>
              </a:rPr>
              <a:t>➡</a:t>
            </a:r>
            <a:r>
              <a:rPr lang="ja-JP" altLang="ja-JP" dirty="0">
                <a:solidFill>
                  <a:srgbClr val="002060"/>
                </a:solidFill>
                <a:effectLst/>
                <a:latin typeface="Cambria" panose="02040503050406030204" pitchFamily="18" charset="0"/>
                <a:ea typeface="HGPGothicE" panose="020B0900000000000000" pitchFamily="50" charset="-128"/>
                <a:cs typeface="Times New Roman" panose="02020603050405020304" pitchFamily="18" charset="0"/>
              </a:rPr>
              <a:t>「なぜ、アメリカでは口コミリスク対策は“当たり前”なのか？</a:t>
            </a:r>
            <a:endParaRPr lang="ja-JP" altLang="ja-JP" sz="1400" dirty="0">
              <a:effectLst/>
              <a:latin typeface="Cambria" panose="02040503050406030204" pitchFamily="18" charset="0"/>
              <a:ea typeface="ＭＳ 明朝" panose="02020609040205080304" pitchFamily="17" charset="-128"/>
              <a:cs typeface="Times New Roman" panose="02020603050405020304" pitchFamily="18" charset="0"/>
            </a:endParaRPr>
          </a:p>
          <a:p>
            <a:pPr lvl="0">
              <a:lnSpc>
                <a:spcPct val="115000"/>
              </a:lnSpc>
              <a:spcAft>
                <a:spcPts val="1000"/>
              </a:spcAft>
            </a:pPr>
            <a:r>
              <a:rPr lang="ja-JP" altLang="en-US" sz="1600" dirty="0">
                <a:effectLst/>
                <a:latin typeface="Cambria" panose="02040503050406030204" pitchFamily="18" charset="0"/>
                <a:ea typeface="HGPGothicE" panose="020B0900000000000000" pitchFamily="50" charset="-128"/>
                <a:cs typeface="Times New Roman" panose="02020603050405020304" pitchFamily="18" charset="0"/>
              </a:rPr>
              <a:t>①</a:t>
            </a:r>
            <a:r>
              <a:rPr lang="ja-JP" altLang="ja-JP" sz="1600" dirty="0">
                <a:effectLst/>
                <a:latin typeface="Cambria" panose="02040503050406030204" pitchFamily="18" charset="0"/>
                <a:ea typeface="HGPGothicE" panose="020B0900000000000000" pitchFamily="50" charset="-128"/>
                <a:cs typeface="Times New Roman" panose="02020603050405020304" pitchFamily="18" charset="0"/>
              </a:rPr>
              <a:t>患者の選択基準がネット中心　</a:t>
            </a:r>
            <a:endParaRPr lang="en-US" altLang="ja-JP" sz="1600" dirty="0">
              <a:effectLst/>
              <a:latin typeface="Cambria" panose="02040503050406030204" pitchFamily="18" charset="0"/>
              <a:ea typeface="HGPGothicE" panose="020B0900000000000000" pitchFamily="50" charset="-128"/>
              <a:cs typeface="Times New Roman" panose="02020603050405020304" pitchFamily="18" charset="0"/>
            </a:endParaRPr>
          </a:p>
          <a:p>
            <a:pPr lvl="0">
              <a:lnSpc>
                <a:spcPct val="115000"/>
              </a:lnSpc>
              <a:spcAft>
                <a:spcPts val="1000"/>
              </a:spcAft>
            </a:pPr>
            <a:r>
              <a:rPr lang="ja-JP" altLang="en-US" sz="1600" dirty="0">
                <a:latin typeface="Cambria" panose="02040503050406030204" pitchFamily="18" charset="0"/>
                <a:ea typeface="HGPGothicE" panose="020B0900000000000000" pitchFamily="50" charset="-128"/>
                <a:cs typeface="Times New Roman" panose="02020603050405020304" pitchFamily="18" charset="0"/>
              </a:rPr>
              <a:t>　　</a:t>
            </a:r>
            <a:r>
              <a:rPr lang="ja-JP" altLang="ja-JP" sz="1600" dirty="0">
                <a:effectLst/>
                <a:latin typeface="Cambria" panose="02040503050406030204" pitchFamily="18" charset="0"/>
                <a:ea typeface="HGPGothicE" panose="020B0900000000000000" pitchFamily="50" charset="-128"/>
                <a:cs typeface="Times New Roman" panose="02020603050405020304" pitchFamily="18" charset="0"/>
              </a:rPr>
              <a:t>→ 評判・レビューが</a:t>
            </a:r>
            <a:r>
              <a:rPr lang="ja-JP" altLang="ja-JP" sz="1600" dirty="0">
                <a:solidFill>
                  <a:srgbClr val="C00000"/>
                </a:solidFill>
                <a:effectLst/>
                <a:latin typeface="Cambria" panose="02040503050406030204" pitchFamily="18" charset="0"/>
                <a:ea typeface="HGPGothicE" panose="020B0900000000000000" pitchFamily="50" charset="-128"/>
                <a:cs typeface="Times New Roman" panose="02020603050405020304" pitchFamily="18" charset="0"/>
              </a:rPr>
              <a:t>“実質的な広告”</a:t>
            </a:r>
            <a:r>
              <a:rPr lang="ja-JP" altLang="ja-JP" sz="1600" dirty="0">
                <a:effectLst/>
                <a:latin typeface="Cambria" panose="02040503050406030204" pitchFamily="18" charset="0"/>
                <a:ea typeface="HGPGothicE" panose="020B0900000000000000" pitchFamily="50" charset="-128"/>
                <a:cs typeface="Times New Roman" panose="02020603050405020304" pitchFamily="18" charset="0"/>
              </a:rPr>
              <a:t>と化している</a:t>
            </a:r>
            <a:r>
              <a:rPr lang="ja-JP" altLang="en-US" sz="1400" dirty="0">
                <a:latin typeface="Cambria" panose="02040503050406030204" pitchFamily="18" charset="0"/>
                <a:ea typeface="ＭＳ 明朝" panose="02020609040205080304" pitchFamily="17" charset="-128"/>
                <a:cs typeface="Times New Roman" panose="02020603050405020304" pitchFamily="18" charset="0"/>
              </a:rPr>
              <a:t>　</a:t>
            </a:r>
            <a:r>
              <a:rPr lang="ja-JP" altLang="ja-JP" sz="1600" dirty="0">
                <a:effectLst/>
                <a:latin typeface="Cambria" panose="02040503050406030204" pitchFamily="18" charset="0"/>
                <a:ea typeface="HGPGothicE" panose="020B0900000000000000" pitchFamily="50" charset="-128"/>
                <a:cs typeface="Times New Roman" panose="02020603050405020304" pitchFamily="18" charset="0"/>
              </a:rPr>
              <a:t>→ </a:t>
            </a:r>
            <a:r>
              <a:rPr lang="ja-JP" altLang="ja-JP" sz="2000" dirty="0">
                <a:solidFill>
                  <a:srgbClr val="0070C0"/>
                </a:solidFill>
                <a:effectLst/>
                <a:latin typeface="Cambria" panose="02040503050406030204" pitchFamily="18" charset="0"/>
                <a:ea typeface="HGPGothicE" panose="020B0900000000000000" pitchFamily="50" charset="-128"/>
                <a:cs typeface="Times New Roman" panose="02020603050405020304" pitchFamily="18" charset="0"/>
              </a:rPr>
              <a:t>評価の低さは「経営損失」に直結</a:t>
            </a:r>
            <a:endParaRPr lang="ja-JP" altLang="ja-JP" sz="1400" dirty="0">
              <a:solidFill>
                <a:srgbClr val="0070C0"/>
              </a:solidFill>
              <a:effectLst/>
              <a:latin typeface="Cambria" panose="02040503050406030204" pitchFamily="18" charset="0"/>
              <a:ea typeface="ＭＳ 明朝" panose="02020609040205080304" pitchFamily="17" charset="-128"/>
              <a:cs typeface="Times New Roman" panose="02020603050405020304" pitchFamily="18" charset="0"/>
            </a:endParaRPr>
          </a:p>
          <a:p>
            <a:pPr lvl="0">
              <a:lnSpc>
                <a:spcPct val="115000"/>
              </a:lnSpc>
              <a:spcAft>
                <a:spcPts val="1000"/>
              </a:spcAft>
            </a:pPr>
            <a:r>
              <a:rPr lang="ja-JP" altLang="en-US" sz="1600" dirty="0">
                <a:effectLst/>
                <a:latin typeface="Cambria" panose="02040503050406030204" pitchFamily="18" charset="0"/>
                <a:ea typeface="HGPGothicE" panose="020B0900000000000000" pitchFamily="50" charset="-128"/>
                <a:cs typeface="Times New Roman" panose="02020603050405020304" pitchFamily="18" charset="0"/>
              </a:rPr>
              <a:t>②</a:t>
            </a:r>
            <a:r>
              <a:rPr lang="ja-JP" altLang="ja-JP" sz="1600" dirty="0">
                <a:solidFill>
                  <a:srgbClr val="C00000"/>
                </a:solidFill>
                <a:effectLst/>
                <a:latin typeface="Cambria" panose="02040503050406030204" pitchFamily="18" charset="0"/>
                <a:ea typeface="HGPGothicE" panose="020B0900000000000000" pitchFamily="50" charset="-128"/>
                <a:cs typeface="Times New Roman" panose="02020603050405020304" pitchFamily="18" charset="0"/>
              </a:rPr>
              <a:t>訴訟リスクが高い</a:t>
            </a:r>
            <a:r>
              <a:rPr lang="ja-JP" altLang="ja-JP" sz="1600" dirty="0">
                <a:effectLst/>
                <a:latin typeface="Cambria" panose="02040503050406030204" pitchFamily="18" charset="0"/>
                <a:ea typeface="HGPGothicE" panose="020B0900000000000000" pitchFamily="50" charset="-128"/>
                <a:cs typeface="Times New Roman" panose="02020603050405020304" pitchFamily="18" charset="0"/>
              </a:rPr>
              <a:t>ため、患者対応教育が重視されている</a:t>
            </a:r>
            <a:r>
              <a:rPr lang="ja-JP" altLang="en-US" sz="1400" dirty="0">
                <a:latin typeface="Cambria" panose="02040503050406030204" pitchFamily="18" charset="0"/>
                <a:ea typeface="ＭＳ 明朝" panose="02020609040205080304" pitchFamily="17" charset="-128"/>
                <a:cs typeface="Times New Roman" panose="02020603050405020304" pitchFamily="18" charset="0"/>
              </a:rPr>
              <a:t>　</a:t>
            </a:r>
            <a:endParaRPr lang="en-US" altLang="ja-JP" sz="1400" dirty="0">
              <a:latin typeface="Cambria" panose="02040503050406030204" pitchFamily="18" charset="0"/>
              <a:ea typeface="ＭＳ 明朝" panose="02020609040205080304" pitchFamily="17" charset="-128"/>
              <a:cs typeface="Times New Roman" panose="02020603050405020304" pitchFamily="18" charset="0"/>
            </a:endParaRPr>
          </a:p>
          <a:p>
            <a:pPr lvl="0">
              <a:lnSpc>
                <a:spcPct val="115000"/>
              </a:lnSpc>
              <a:spcAft>
                <a:spcPts val="1000"/>
              </a:spcAft>
            </a:pPr>
            <a:r>
              <a:rPr lang="ja-JP" altLang="en-US" sz="1400" dirty="0">
                <a:effectLst/>
                <a:latin typeface="Cambria" panose="02040503050406030204" pitchFamily="18" charset="0"/>
                <a:ea typeface="ＭＳ 明朝" panose="02020609040205080304" pitchFamily="17" charset="-128"/>
                <a:cs typeface="Times New Roman" panose="02020603050405020304" pitchFamily="18" charset="0"/>
              </a:rPr>
              <a:t>　</a:t>
            </a:r>
            <a:r>
              <a:rPr lang="ja-JP" altLang="ja-JP" sz="1600" dirty="0">
                <a:effectLst/>
                <a:latin typeface="Cambria" panose="02040503050406030204" pitchFamily="18" charset="0"/>
                <a:ea typeface="HGPGothicE" panose="020B0900000000000000" pitchFamily="50" charset="-128"/>
                <a:cs typeface="Times New Roman" panose="02020603050405020304" pitchFamily="18" charset="0"/>
              </a:rPr>
              <a:t>→ </a:t>
            </a:r>
            <a:r>
              <a:rPr lang="ja-JP" altLang="ja-JP" sz="1600" dirty="0">
                <a:solidFill>
                  <a:srgbClr val="C00000"/>
                </a:solidFill>
                <a:effectLst/>
                <a:latin typeface="Cambria" panose="02040503050406030204" pitchFamily="18" charset="0"/>
                <a:ea typeface="HGPGothicE" panose="020B0900000000000000" pitchFamily="50" charset="-128"/>
                <a:cs typeface="Times New Roman" panose="02020603050405020304" pitchFamily="18" charset="0"/>
              </a:rPr>
              <a:t>「対応ミス」が数千万〜億単位の賠償</a:t>
            </a:r>
            <a:r>
              <a:rPr lang="ja-JP" altLang="ja-JP" sz="1600" dirty="0">
                <a:effectLst/>
                <a:latin typeface="Cambria" panose="02040503050406030204" pitchFamily="18" charset="0"/>
                <a:ea typeface="HGPGothicE" panose="020B0900000000000000" pitchFamily="50" charset="-128"/>
                <a:cs typeface="Times New Roman" panose="02020603050405020304" pitchFamily="18" charset="0"/>
              </a:rPr>
              <a:t>につながる可能性</a:t>
            </a:r>
            <a:r>
              <a:rPr lang="ja-JP" altLang="en-US" sz="1400" dirty="0">
                <a:latin typeface="Cambria" panose="02040503050406030204" pitchFamily="18" charset="0"/>
                <a:ea typeface="ＭＳ 明朝" panose="02020609040205080304" pitchFamily="17" charset="-128"/>
                <a:cs typeface="Times New Roman" panose="02020603050405020304" pitchFamily="18" charset="0"/>
              </a:rPr>
              <a:t>　</a:t>
            </a:r>
            <a:r>
              <a:rPr lang="ja-JP" altLang="ja-JP" sz="1600" dirty="0">
                <a:effectLst/>
                <a:latin typeface="Cambria" panose="02040503050406030204" pitchFamily="18" charset="0"/>
                <a:ea typeface="HGPGothicE" panose="020B0900000000000000" pitchFamily="50" charset="-128"/>
                <a:cs typeface="Times New Roman" panose="02020603050405020304" pitchFamily="18" charset="0"/>
              </a:rPr>
              <a:t>→ </a:t>
            </a:r>
            <a:r>
              <a:rPr lang="ja-JP" altLang="ja-JP" sz="2000" dirty="0">
                <a:solidFill>
                  <a:srgbClr val="0070C0"/>
                </a:solidFill>
                <a:effectLst/>
                <a:latin typeface="Cambria" panose="02040503050406030204" pitchFamily="18" charset="0"/>
                <a:ea typeface="HGPGothicE" panose="020B0900000000000000" pitchFamily="50" charset="-128"/>
                <a:cs typeface="Times New Roman" panose="02020603050405020304" pitchFamily="18" charset="0"/>
              </a:rPr>
              <a:t>スタッフ全体の対応品質が経営の生命線</a:t>
            </a:r>
            <a:endParaRPr lang="ja-JP" altLang="ja-JP" sz="1400" dirty="0">
              <a:solidFill>
                <a:srgbClr val="0070C0"/>
              </a:solidFill>
              <a:effectLst/>
              <a:latin typeface="Cambria" panose="02040503050406030204" pitchFamily="18" charset="0"/>
              <a:ea typeface="ＭＳ 明朝" panose="02020609040205080304" pitchFamily="17"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48D43416-928C-7F42-0576-0E1CBEC9BECC}"/>
              </a:ext>
            </a:extLst>
          </p:cNvPr>
          <p:cNvSpPr txBox="1"/>
          <p:nvPr/>
        </p:nvSpPr>
        <p:spPr>
          <a:xfrm>
            <a:off x="1493629" y="94489"/>
            <a:ext cx="6094854" cy="369332"/>
          </a:xfrm>
          <a:prstGeom prst="rect">
            <a:avLst/>
          </a:prstGeom>
          <a:solidFill>
            <a:srgbClr val="FFC0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《海外での口コミリスクの脅威：米国事例》</a:t>
            </a:r>
            <a:endParaRPr kumimoji="0" lang="ja-JP" altLang="ja-JP" sz="600" b="0" i="0" u="none" strike="noStrike" cap="none" normalizeH="0" baseline="0" dirty="0">
              <a:ln>
                <a:noFill/>
              </a:ln>
              <a:solidFill>
                <a:schemeClr val="tx1"/>
              </a:solidFill>
              <a:effectLst/>
            </a:endParaRPr>
          </a:p>
        </p:txBody>
      </p:sp>
      <p:pic>
        <p:nvPicPr>
          <p:cNvPr id="11" name="Picture 4" descr="画像が生成されました">
            <a:extLst>
              <a:ext uri="{FF2B5EF4-FFF2-40B4-BE49-F238E27FC236}">
                <a16:creationId xmlns:a16="http://schemas.microsoft.com/office/drawing/2014/main" id="{349B50D7-C19A-614E-A337-67BF815D6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86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F5884FFB-24C4-9510-A1DA-310423925CB9}"/>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pic>
        <p:nvPicPr>
          <p:cNvPr id="5" name="Picture 4" descr="画像が生成されました">
            <a:extLst>
              <a:ext uri="{FF2B5EF4-FFF2-40B4-BE49-F238E27FC236}">
                <a16:creationId xmlns:a16="http://schemas.microsoft.com/office/drawing/2014/main" id="{770FD1AC-D767-1F73-7E46-C57FE56DB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 5">
            <a:extLst>
              <a:ext uri="{FF2B5EF4-FFF2-40B4-BE49-F238E27FC236}">
                <a16:creationId xmlns:a16="http://schemas.microsoft.com/office/drawing/2014/main" id="{7644A9E1-4973-7D92-4666-C4D763FD5B5C}"/>
              </a:ext>
            </a:extLst>
          </p:cNvPr>
          <p:cNvGraphicFramePr>
            <a:graphicFrameLocks noGrp="1"/>
          </p:cNvGraphicFramePr>
          <p:nvPr>
            <p:extLst>
              <p:ext uri="{D42A27DB-BD31-4B8C-83A1-F6EECF244321}">
                <p14:modId xmlns:p14="http://schemas.microsoft.com/office/powerpoint/2010/main" val="170962994"/>
              </p:ext>
            </p:extLst>
          </p:nvPr>
        </p:nvGraphicFramePr>
        <p:xfrm>
          <a:off x="774745" y="1169621"/>
          <a:ext cx="11283904" cy="1615440"/>
        </p:xfrm>
        <a:graphic>
          <a:graphicData uri="http://schemas.openxmlformats.org/drawingml/2006/table">
            <a:tbl>
              <a:tblPr firstRow="1" firstCol="1" bandRow="1">
                <a:tableStyleId>{5C22544A-7EE6-4342-B048-85BDC9FD1C3A}</a:tableStyleId>
              </a:tblPr>
              <a:tblGrid>
                <a:gridCol w="2820976">
                  <a:extLst>
                    <a:ext uri="{9D8B030D-6E8A-4147-A177-3AD203B41FA5}">
                      <a16:colId xmlns:a16="http://schemas.microsoft.com/office/drawing/2014/main" val="1226301982"/>
                    </a:ext>
                  </a:extLst>
                </a:gridCol>
                <a:gridCol w="2820976">
                  <a:extLst>
                    <a:ext uri="{9D8B030D-6E8A-4147-A177-3AD203B41FA5}">
                      <a16:colId xmlns:a16="http://schemas.microsoft.com/office/drawing/2014/main" val="361310570"/>
                    </a:ext>
                  </a:extLst>
                </a:gridCol>
                <a:gridCol w="2820976">
                  <a:extLst>
                    <a:ext uri="{9D8B030D-6E8A-4147-A177-3AD203B41FA5}">
                      <a16:colId xmlns:a16="http://schemas.microsoft.com/office/drawing/2014/main" val="1443183829"/>
                    </a:ext>
                  </a:extLst>
                </a:gridCol>
                <a:gridCol w="2820976">
                  <a:extLst>
                    <a:ext uri="{9D8B030D-6E8A-4147-A177-3AD203B41FA5}">
                      <a16:colId xmlns:a16="http://schemas.microsoft.com/office/drawing/2014/main" val="1853402443"/>
                    </a:ext>
                  </a:extLst>
                </a:gridCol>
              </a:tblGrid>
              <a:tr h="0">
                <a:tc>
                  <a:txBody>
                    <a:bodyPr/>
                    <a:lstStyle/>
                    <a:p>
                      <a:pPr algn="ctr">
                        <a:buNone/>
                      </a:pPr>
                      <a:r>
                        <a:rPr lang="ja-JP" sz="1200" kern="0">
                          <a:effectLst/>
                        </a:rPr>
                        <a:t>診療科目</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ctr">
                        <a:buNone/>
                      </a:pPr>
                      <a:r>
                        <a:rPr lang="ja-JP" sz="1200" kern="0">
                          <a:effectLst/>
                        </a:rPr>
                        <a:t>平均単価（</a:t>
                      </a:r>
                      <a:r>
                        <a:rPr lang="en-US" sz="1200" kern="0">
                          <a:effectLst/>
                        </a:rPr>
                        <a:t>1</a:t>
                      </a:r>
                      <a:r>
                        <a:rPr lang="ja-JP" sz="1200" kern="0">
                          <a:effectLst/>
                        </a:rPr>
                        <a:t>人あたり）</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ctr">
                        <a:buNone/>
                      </a:pPr>
                      <a:r>
                        <a:rPr lang="ja-JP" sz="1200" kern="0">
                          <a:effectLst/>
                        </a:rPr>
                        <a:t>星</a:t>
                      </a:r>
                      <a:r>
                        <a:rPr lang="en-US" sz="1200" kern="0">
                          <a:effectLst/>
                        </a:rPr>
                        <a:t>1</a:t>
                      </a:r>
                      <a:r>
                        <a:rPr lang="ja-JP" sz="1200" kern="0">
                          <a:effectLst/>
                        </a:rPr>
                        <a:t>で失う新患数（推定</a:t>
                      </a:r>
                      <a:r>
                        <a:rPr lang="en-US" sz="1200" kern="0">
                          <a:effectLst/>
                        </a:rPr>
                        <a:t>/</a:t>
                      </a:r>
                      <a:r>
                        <a:rPr lang="ja-JP" sz="1200" kern="0">
                          <a:effectLst/>
                        </a:rPr>
                        <a:t>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ctr">
                        <a:buNone/>
                      </a:pPr>
                      <a:r>
                        <a:rPr lang="ja-JP" sz="1200" kern="0">
                          <a:effectLst/>
                        </a:rPr>
                        <a:t>月間損失額（予測）</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688310212"/>
                  </a:ext>
                </a:extLst>
              </a:tr>
              <a:tr h="0">
                <a:tc>
                  <a:txBody>
                    <a:bodyPr/>
                    <a:lstStyle/>
                    <a:p>
                      <a:pPr algn="l">
                        <a:buNone/>
                      </a:pPr>
                      <a:r>
                        <a:rPr lang="ja-JP" sz="1200" kern="0">
                          <a:effectLst/>
                        </a:rPr>
                        <a:t>歯科（自費あり）</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1200" kern="0">
                          <a:effectLst/>
                        </a:rPr>
                        <a:t>約</a:t>
                      </a:r>
                      <a:r>
                        <a:rPr lang="en-US" sz="1200" kern="0">
                          <a:effectLst/>
                        </a:rPr>
                        <a:t>12,000</a:t>
                      </a:r>
                      <a:r>
                        <a:rPr lang="ja-JP" sz="1200" kern="0">
                          <a:effectLst/>
                        </a:rPr>
                        <a:t>円（保険）〜</a:t>
                      </a:r>
                      <a:r>
                        <a:rPr lang="en-US" sz="1200" kern="0">
                          <a:effectLst/>
                        </a:rPr>
                        <a:t>80,000</a:t>
                      </a:r>
                      <a:r>
                        <a:rPr lang="ja-JP" sz="1200" kern="0">
                          <a:effectLst/>
                        </a:rPr>
                        <a:t>円（自費）</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dirty="0">
                          <a:effectLst/>
                        </a:rPr>
                        <a:t>5</a:t>
                      </a:r>
                      <a:r>
                        <a:rPr lang="ja-JP" sz="1200" kern="0" dirty="0">
                          <a:effectLst/>
                        </a:rPr>
                        <a:t>〜</a:t>
                      </a:r>
                      <a:r>
                        <a:rPr lang="en-US" sz="1200" kern="0" dirty="0">
                          <a:effectLst/>
                        </a:rPr>
                        <a:t>10</a:t>
                      </a:r>
                      <a:r>
                        <a:rPr lang="ja-JP" sz="1200" kern="0" dirty="0">
                          <a:effectLst/>
                        </a:rPr>
                        <a:t>人</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a:effectLst/>
                        </a:rPr>
                        <a:t>6</a:t>
                      </a:r>
                      <a:r>
                        <a:rPr lang="ja-JP" sz="1200" kern="0">
                          <a:effectLst/>
                        </a:rPr>
                        <a:t>万〜</a:t>
                      </a:r>
                      <a:r>
                        <a:rPr lang="en-US" sz="1200" kern="0">
                          <a:effectLst/>
                        </a:rPr>
                        <a:t>80</a:t>
                      </a:r>
                      <a:r>
                        <a:rPr lang="ja-JP" sz="1200" kern="0">
                          <a:effectLst/>
                        </a:rPr>
                        <a:t>万円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3976204295"/>
                  </a:ext>
                </a:extLst>
              </a:tr>
              <a:tr h="0">
                <a:tc>
                  <a:txBody>
                    <a:bodyPr/>
                    <a:lstStyle/>
                    <a:p>
                      <a:pPr algn="l">
                        <a:buNone/>
                      </a:pPr>
                      <a:r>
                        <a:rPr lang="ja-JP" sz="1200" kern="0">
                          <a:effectLst/>
                        </a:rPr>
                        <a:t>美容皮膚科</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1200" kern="0">
                          <a:effectLst/>
                        </a:rPr>
                        <a:t>約</a:t>
                      </a:r>
                      <a:r>
                        <a:rPr lang="en-US" sz="1200" kern="0">
                          <a:effectLst/>
                        </a:rPr>
                        <a:t>20,000</a:t>
                      </a:r>
                      <a:r>
                        <a:rPr lang="ja-JP" sz="1200" kern="0">
                          <a:effectLst/>
                        </a:rPr>
                        <a:t>円〜</a:t>
                      </a:r>
                      <a:r>
                        <a:rPr lang="en-US" sz="1200" kern="0">
                          <a:effectLst/>
                        </a:rPr>
                        <a:t>150,000</a:t>
                      </a:r>
                      <a:r>
                        <a:rPr lang="ja-JP" sz="1200" kern="0">
                          <a:effectLst/>
                        </a:rPr>
                        <a:t>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a:effectLst/>
                        </a:rPr>
                        <a:t>3</a:t>
                      </a:r>
                      <a:r>
                        <a:rPr lang="ja-JP" sz="1200" kern="0">
                          <a:effectLst/>
                        </a:rPr>
                        <a:t>〜</a:t>
                      </a:r>
                      <a:r>
                        <a:rPr lang="en-US" sz="1200" kern="0">
                          <a:effectLst/>
                        </a:rPr>
                        <a:t>8</a:t>
                      </a:r>
                      <a:r>
                        <a:rPr lang="ja-JP" sz="1200" kern="0">
                          <a:effectLst/>
                        </a:rPr>
                        <a:t>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a:effectLst/>
                        </a:rPr>
                        <a:t>6</a:t>
                      </a:r>
                      <a:r>
                        <a:rPr lang="ja-JP" sz="1200" kern="0">
                          <a:effectLst/>
                        </a:rPr>
                        <a:t>万〜</a:t>
                      </a:r>
                      <a:r>
                        <a:rPr lang="en-US" sz="1200" kern="0">
                          <a:effectLst/>
                        </a:rPr>
                        <a:t>120</a:t>
                      </a:r>
                      <a:r>
                        <a:rPr lang="ja-JP" sz="1200" kern="0">
                          <a:effectLst/>
                        </a:rPr>
                        <a:t>万円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4071733224"/>
                  </a:ext>
                </a:extLst>
              </a:tr>
              <a:tr h="0">
                <a:tc>
                  <a:txBody>
                    <a:bodyPr/>
                    <a:lstStyle/>
                    <a:p>
                      <a:pPr algn="l">
                        <a:buNone/>
                      </a:pPr>
                      <a:r>
                        <a:rPr lang="ja-JP" sz="1200" kern="0">
                          <a:effectLst/>
                        </a:rPr>
                        <a:t>内科（保険中心）</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1200" kern="0">
                          <a:effectLst/>
                        </a:rPr>
                        <a:t>約</a:t>
                      </a:r>
                      <a:r>
                        <a:rPr lang="en-US" sz="1200" kern="0">
                          <a:effectLst/>
                        </a:rPr>
                        <a:t>5,000</a:t>
                      </a:r>
                      <a:r>
                        <a:rPr lang="ja-JP" sz="1200" kern="0">
                          <a:effectLst/>
                        </a:rPr>
                        <a:t>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a:effectLst/>
                        </a:rPr>
                        <a:t>5</a:t>
                      </a:r>
                      <a:r>
                        <a:rPr lang="ja-JP" sz="1200" kern="0">
                          <a:effectLst/>
                        </a:rPr>
                        <a:t>〜</a:t>
                      </a:r>
                      <a:r>
                        <a:rPr lang="en-US" sz="1200" kern="0">
                          <a:effectLst/>
                        </a:rPr>
                        <a:t>10</a:t>
                      </a:r>
                      <a:r>
                        <a:rPr lang="ja-JP" sz="1200" kern="0">
                          <a:effectLst/>
                        </a:rPr>
                        <a:t>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a:effectLst/>
                        </a:rPr>
                        <a:t>2.5</a:t>
                      </a:r>
                      <a:r>
                        <a:rPr lang="ja-JP" sz="1200" kern="0">
                          <a:effectLst/>
                        </a:rPr>
                        <a:t>万〜</a:t>
                      </a:r>
                      <a:r>
                        <a:rPr lang="en-US" sz="1200" kern="0">
                          <a:effectLst/>
                        </a:rPr>
                        <a:t>5</a:t>
                      </a:r>
                      <a:r>
                        <a:rPr lang="ja-JP" sz="1200" kern="0">
                          <a:effectLst/>
                        </a:rPr>
                        <a:t>万円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1173866941"/>
                  </a:ext>
                </a:extLst>
              </a:tr>
              <a:tr h="0">
                <a:tc>
                  <a:txBody>
                    <a:bodyPr/>
                    <a:lstStyle/>
                    <a:p>
                      <a:pPr algn="l">
                        <a:buNone/>
                      </a:pPr>
                      <a:r>
                        <a:rPr lang="ja-JP" sz="1200" kern="0">
                          <a:effectLst/>
                        </a:rPr>
                        <a:t>皮膚科（保険＋自費）</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1200" kern="0">
                          <a:effectLst/>
                        </a:rPr>
                        <a:t>約</a:t>
                      </a:r>
                      <a:r>
                        <a:rPr lang="en-US" sz="1200" kern="0">
                          <a:effectLst/>
                        </a:rPr>
                        <a:t>6,000</a:t>
                      </a:r>
                      <a:r>
                        <a:rPr lang="ja-JP" sz="1200" kern="0">
                          <a:effectLst/>
                        </a:rPr>
                        <a:t>円〜</a:t>
                      </a:r>
                      <a:r>
                        <a:rPr lang="en-US" sz="1200" kern="0">
                          <a:effectLst/>
                        </a:rPr>
                        <a:t>30,000</a:t>
                      </a:r>
                      <a:r>
                        <a:rPr lang="ja-JP" sz="1200" kern="0">
                          <a:effectLst/>
                        </a:rPr>
                        <a:t>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a:effectLst/>
                        </a:rPr>
                        <a:t>4</a:t>
                      </a:r>
                      <a:r>
                        <a:rPr lang="ja-JP" sz="1200" kern="0">
                          <a:effectLst/>
                        </a:rPr>
                        <a:t>〜</a:t>
                      </a:r>
                      <a:r>
                        <a:rPr lang="en-US" sz="1200" kern="0">
                          <a:effectLst/>
                        </a:rPr>
                        <a:t>10</a:t>
                      </a:r>
                      <a:r>
                        <a:rPr lang="ja-JP" sz="1200" kern="0">
                          <a:effectLst/>
                        </a:rPr>
                        <a:t>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a:effectLst/>
                        </a:rPr>
                        <a:t>2.4</a:t>
                      </a:r>
                      <a:r>
                        <a:rPr lang="ja-JP" sz="1200" kern="0">
                          <a:effectLst/>
                        </a:rPr>
                        <a:t>万〜</a:t>
                      </a:r>
                      <a:r>
                        <a:rPr lang="en-US" sz="1200" kern="0">
                          <a:effectLst/>
                        </a:rPr>
                        <a:t>30</a:t>
                      </a:r>
                      <a:r>
                        <a:rPr lang="ja-JP" sz="1200" kern="0">
                          <a:effectLst/>
                        </a:rPr>
                        <a:t>万円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925082279"/>
                  </a:ext>
                </a:extLst>
              </a:tr>
              <a:tr h="0">
                <a:tc>
                  <a:txBody>
                    <a:bodyPr/>
                    <a:lstStyle/>
                    <a:p>
                      <a:pPr algn="l">
                        <a:buNone/>
                      </a:pPr>
                      <a:r>
                        <a:rPr lang="ja-JP" sz="1200" kern="0">
                          <a:effectLst/>
                        </a:rPr>
                        <a:t>整形外科（保険中心）</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1200" kern="0">
                          <a:effectLst/>
                        </a:rPr>
                        <a:t>約</a:t>
                      </a:r>
                      <a:r>
                        <a:rPr lang="en-US" sz="1200" kern="0">
                          <a:effectLst/>
                        </a:rPr>
                        <a:t>6,000</a:t>
                      </a:r>
                      <a:r>
                        <a:rPr lang="ja-JP" sz="1200" kern="0">
                          <a:effectLst/>
                        </a:rPr>
                        <a:t>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a:effectLst/>
                        </a:rPr>
                        <a:t>3</a:t>
                      </a:r>
                      <a:r>
                        <a:rPr lang="ja-JP" sz="1200" kern="0">
                          <a:effectLst/>
                        </a:rPr>
                        <a:t>〜</a:t>
                      </a:r>
                      <a:r>
                        <a:rPr lang="en-US" sz="1200" kern="0">
                          <a:effectLst/>
                        </a:rPr>
                        <a:t>7</a:t>
                      </a:r>
                      <a:r>
                        <a:rPr lang="ja-JP" sz="1200" kern="0">
                          <a:effectLst/>
                        </a:rPr>
                        <a:t>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a:effectLst/>
                        </a:rPr>
                        <a:t>1.8</a:t>
                      </a:r>
                      <a:r>
                        <a:rPr lang="ja-JP" sz="1200" kern="0">
                          <a:effectLst/>
                        </a:rPr>
                        <a:t>万〜</a:t>
                      </a:r>
                      <a:r>
                        <a:rPr lang="en-US" sz="1200" kern="0">
                          <a:effectLst/>
                        </a:rPr>
                        <a:t>4.2</a:t>
                      </a:r>
                      <a:r>
                        <a:rPr lang="ja-JP" sz="1200" kern="0">
                          <a:effectLst/>
                        </a:rPr>
                        <a:t>万円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3394717443"/>
                  </a:ext>
                </a:extLst>
              </a:tr>
              <a:tr h="0">
                <a:tc>
                  <a:txBody>
                    <a:bodyPr/>
                    <a:lstStyle/>
                    <a:p>
                      <a:pPr algn="l">
                        <a:buNone/>
                      </a:pPr>
                      <a:r>
                        <a:rPr lang="en-US" sz="1200" kern="0">
                          <a:effectLst/>
                        </a:rPr>
                        <a:t>AGA</a:t>
                      </a:r>
                      <a:r>
                        <a:rPr lang="ja-JP" sz="1200" kern="0">
                          <a:effectLst/>
                        </a:rPr>
                        <a:t>・薄毛治療</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1200" kern="0">
                          <a:effectLst/>
                        </a:rPr>
                        <a:t>約</a:t>
                      </a:r>
                      <a:r>
                        <a:rPr lang="en-US" sz="1200" kern="0">
                          <a:effectLst/>
                        </a:rPr>
                        <a:t>15,000</a:t>
                      </a:r>
                      <a:r>
                        <a:rPr lang="ja-JP" sz="1200" kern="0">
                          <a:effectLst/>
                        </a:rPr>
                        <a:t>円〜</a:t>
                      </a:r>
                      <a:r>
                        <a:rPr lang="en-US" sz="1200" kern="0">
                          <a:effectLst/>
                        </a:rPr>
                        <a:t>40,000</a:t>
                      </a:r>
                      <a:r>
                        <a:rPr lang="ja-JP" sz="1200" kern="0">
                          <a:effectLst/>
                        </a:rPr>
                        <a:t>円（毎月継続）</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a:effectLst/>
                        </a:rPr>
                        <a:t>2</a:t>
                      </a:r>
                      <a:r>
                        <a:rPr lang="ja-JP" sz="1200" kern="0">
                          <a:effectLst/>
                        </a:rPr>
                        <a:t>〜</a:t>
                      </a:r>
                      <a:r>
                        <a:rPr lang="en-US" sz="1200" kern="0">
                          <a:effectLst/>
                        </a:rPr>
                        <a:t>5</a:t>
                      </a:r>
                      <a:r>
                        <a:rPr lang="ja-JP" sz="1200" kern="0">
                          <a:effectLst/>
                        </a:rPr>
                        <a:t>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a:effectLst/>
                        </a:rPr>
                        <a:t>3</a:t>
                      </a:r>
                      <a:r>
                        <a:rPr lang="ja-JP" sz="1200" kern="0">
                          <a:effectLst/>
                        </a:rPr>
                        <a:t>万〜</a:t>
                      </a:r>
                      <a:r>
                        <a:rPr lang="en-US" sz="1200" kern="0">
                          <a:effectLst/>
                        </a:rPr>
                        <a:t>20</a:t>
                      </a:r>
                      <a:r>
                        <a:rPr lang="ja-JP" sz="1200" kern="0">
                          <a:effectLst/>
                        </a:rPr>
                        <a:t>万円</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2716146828"/>
                  </a:ext>
                </a:extLst>
              </a:tr>
              <a:tr h="0">
                <a:tc>
                  <a:txBody>
                    <a:bodyPr/>
                    <a:lstStyle/>
                    <a:p>
                      <a:pPr algn="l">
                        <a:buNone/>
                      </a:pPr>
                      <a:r>
                        <a:rPr lang="ja-JP" sz="1200" kern="0">
                          <a:effectLst/>
                        </a:rPr>
                        <a:t>小児科</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1200" kern="0">
                          <a:effectLst/>
                        </a:rPr>
                        <a:t>約</a:t>
                      </a:r>
                      <a:r>
                        <a:rPr lang="en-US" sz="1200" kern="0">
                          <a:effectLst/>
                        </a:rPr>
                        <a:t>5,000</a:t>
                      </a:r>
                      <a:r>
                        <a:rPr lang="ja-JP" sz="1200" kern="0">
                          <a:effectLst/>
                        </a:rPr>
                        <a:t>円（保険）</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a:effectLst/>
                        </a:rPr>
                        <a:t>3</a:t>
                      </a:r>
                      <a:r>
                        <a:rPr lang="ja-JP" sz="1200" kern="0">
                          <a:effectLst/>
                        </a:rPr>
                        <a:t>〜</a:t>
                      </a:r>
                      <a:r>
                        <a:rPr lang="en-US" sz="1200" kern="0">
                          <a:effectLst/>
                        </a:rPr>
                        <a:t>7</a:t>
                      </a:r>
                      <a:r>
                        <a:rPr lang="ja-JP" sz="1200" kern="0">
                          <a:effectLst/>
                        </a:rPr>
                        <a:t>人（親の選択で回避）</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dirty="0">
                          <a:effectLst/>
                        </a:rPr>
                        <a:t>1.5</a:t>
                      </a:r>
                      <a:r>
                        <a:rPr lang="ja-JP" sz="1200" kern="0" dirty="0">
                          <a:effectLst/>
                        </a:rPr>
                        <a:t>万〜</a:t>
                      </a:r>
                      <a:r>
                        <a:rPr lang="en-US" sz="1200" kern="0" dirty="0">
                          <a:effectLst/>
                        </a:rPr>
                        <a:t>3.5</a:t>
                      </a:r>
                      <a:r>
                        <a:rPr lang="ja-JP" sz="1200" kern="0" dirty="0">
                          <a:effectLst/>
                        </a:rPr>
                        <a:t>万円</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2739435751"/>
                  </a:ext>
                </a:extLst>
              </a:tr>
            </a:tbl>
          </a:graphicData>
        </a:graphic>
      </p:graphicFrame>
      <p:sp>
        <p:nvSpPr>
          <p:cNvPr id="7" name="Rectangle 1">
            <a:extLst>
              <a:ext uri="{FF2B5EF4-FFF2-40B4-BE49-F238E27FC236}">
                <a16:creationId xmlns:a16="http://schemas.microsoft.com/office/drawing/2014/main" id="{16735E0A-4A27-CB0B-129F-10FC908BEA33}"/>
              </a:ext>
            </a:extLst>
          </p:cNvPr>
          <p:cNvSpPr>
            <a:spLocks noChangeArrowheads="1"/>
          </p:cNvSpPr>
          <p:nvPr/>
        </p:nvSpPr>
        <p:spPr bwMode="auto">
          <a:xfrm>
            <a:off x="592877" y="818384"/>
            <a:ext cx="98956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rgbClr val="C00000"/>
                </a:solidFill>
                <a:effectLst/>
                <a:latin typeface="游明朝" panose="02020400000000000000" pitchFamily="18" charset="-128"/>
                <a:ea typeface="游明朝" panose="02020400000000000000" pitchFamily="18" charset="-128"/>
                <a:cs typeface="ＭＳ Ｐゴシック" panose="020B0600070205080204" pitchFamily="50" charset="-128"/>
              </a:rPr>
              <a:t>【診療科目別】星</a:t>
            </a:r>
            <a:r>
              <a:rPr kumimoji="0" lang="en-US" altLang="ja-JP" sz="1600" b="1" i="0" u="none" strike="noStrike" cap="none" normalizeH="0" baseline="0" dirty="0">
                <a:ln>
                  <a:noFill/>
                </a:ln>
                <a:solidFill>
                  <a:srgbClr val="C00000"/>
                </a:solidFill>
                <a:effectLst/>
                <a:latin typeface="游明朝" panose="02020400000000000000" pitchFamily="18" charset="-128"/>
                <a:ea typeface="游明朝" panose="02020400000000000000" pitchFamily="18" charset="-128"/>
                <a:cs typeface="ＭＳ Ｐゴシック" panose="020B0600070205080204" pitchFamily="50" charset="-128"/>
              </a:rPr>
              <a:t>1</a:t>
            </a:r>
            <a:r>
              <a:rPr kumimoji="0" lang="ja-JP" altLang="en-US" sz="1600" b="1" i="0" u="none" strike="noStrike" cap="none" normalizeH="0" baseline="0" dirty="0">
                <a:ln>
                  <a:noFill/>
                </a:ln>
                <a:solidFill>
                  <a:srgbClr val="C00000"/>
                </a:solidFill>
                <a:effectLst/>
                <a:latin typeface="游明朝" panose="02020400000000000000" pitchFamily="18" charset="-128"/>
                <a:ea typeface="游明朝" panose="02020400000000000000" pitchFamily="18" charset="-128"/>
                <a:cs typeface="ＭＳ Ｐゴシック" panose="020B0600070205080204" pitchFamily="50" charset="-128"/>
              </a:rPr>
              <a:t>レビュー</a:t>
            </a:r>
            <a:r>
              <a:rPr kumimoji="0" lang="en-US" altLang="ja-JP" sz="1600" b="1" i="0" u="none" strike="noStrike" cap="none" normalizeH="0" baseline="0" dirty="0">
                <a:ln>
                  <a:noFill/>
                </a:ln>
                <a:solidFill>
                  <a:srgbClr val="C00000"/>
                </a:solidFill>
                <a:effectLst/>
                <a:latin typeface="游明朝" panose="02020400000000000000" pitchFamily="18" charset="-128"/>
                <a:ea typeface="游明朝" panose="02020400000000000000" pitchFamily="18" charset="-128"/>
                <a:cs typeface="ＭＳ Ｐゴシック" panose="020B0600070205080204" pitchFamily="50" charset="-128"/>
              </a:rPr>
              <a:t>1</a:t>
            </a:r>
            <a:r>
              <a:rPr kumimoji="0" lang="ja-JP" altLang="en-US" sz="1600" b="1" i="0" u="none" strike="noStrike" cap="none" normalizeH="0" baseline="0" dirty="0">
                <a:ln>
                  <a:noFill/>
                </a:ln>
                <a:solidFill>
                  <a:srgbClr val="C00000"/>
                </a:solidFill>
                <a:effectLst/>
                <a:latin typeface="游明朝" panose="02020400000000000000" pitchFamily="18" charset="-128"/>
                <a:ea typeface="游明朝" panose="02020400000000000000" pitchFamily="18" charset="-128"/>
                <a:cs typeface="ＭＳ Ｐゴシック" panose="020B0600070205080204" pitchFamily="50" charset="-128"/>
              </a:rPr>
              <a:t>件による損失予想額（国内開業医想定）▶今後、更に影響は拡大すると予測</a:t>
            </a:r>
            <a:endParaRPr kumimoji="0" lang="ja-JP" altLang="en-US" sz="2000" b="0" i="0" u="none" strike="noStrike" cap="none" normalizeH="0" baseline="0" dirty="0">
              <a:ln>
                <a:noFill/>
              </a:ln>
              <a:solidFill>
                <a:srgbClr val="C00000"/>
              </a:solidFill>
              <a:effectLst/>
              <a:latin typeface="Arial" panose="020B0604020202020204" pitchFamily="34" charset="0"/>
            </a:endParaRPr>
          </a:p>
        </p:txBody>
      </p:sp>
      <p:graphicFrame>
        <p:nvGraphicFramePr>
          <p:cNvPr id="8" name="表 7">
            <a:extLst>
              <a:ext uri="{FF2B5EF4-FFF2-40B4-BE49-F238E27FC236}">
                <a16:creationId xmlns:a16="http://schemas.microsoft.com/office/drawing/2014/main" id="{317FD097-7969-79FD-85C8-7516D57DFA38}"/>
              </a:ext>
            </a:extLst>
          </p:cNvPr>
          <p:cNvGraphicFramePr>
            <a:graphicFrameLocks noGrp="1"/>
          </p:cNvGraphicFramePr>
          <p:nvPr>
            <p:extLst>
              <p:ext uri="{D42A27DB-BD31-4B8C-83A1-F6EECF244321}">
                <p14:modId xmlns:p14="http://schemas.microsoft.com/office/powerpoint/2010/main" val="3343381422"/>
              </p:ext>
            </p:extLst>
          </p:nvPr>
        </p:nvGraphicFramePr>
        <p:xfrm>
          <a:off x="774746" y="3451860"/>
          <a:ext cx="11283904" cy="1192530"/>
        </p:xfrm>
        <a:graphic>
          <a:graphicData uri="http://schemas.openxmlformats.org/drawingml/2006/table">
            <a:tbl>
              <a:tblPr firstRow="1" firstCol="1" bandRow="1">
                <a:tableStyleId>{5C22544A-7EE6-4342-B048-85BDC9FD1C3A}</a:tableStyleId>
              </a:tblPr>
              <a:tblGrid>
                <a:gridCol w="5641952">
                  <a:extLst>
                    <a:ext uri="{9D8B030D-6E8A-4147-A177-3AD203B41FA5}">
                      <a16:colId xmlns:a16="http://schemas.microsoft.com/office/drawing/2014/main" val="1645355147"/>
                    </a:ext>
                  </a:extLst>
                </a:gridCol>
                <a:gridCol w="5641952">
                  <a:extLst>
                    <a:ext uri="{9D8B030D-6E8A-4147-A177-3AD203B41FA5}">
                      <a16:colId xmlns:a16="http://schemas.microsoft.com/office/drawing/2014/main" val="3645098285"/>
                    </a:ext>
                  </a:extLst>
                </a:gridCol>
              </a:tblGrid>
              <a:tr h="0">
                <a:tc>
                  <a:txBody>
                    <a:bodyPr/>
                    <a:lstStyle/>
                    <a:p>
                      <a:pPr algn="ctr">
                        <a:buNone/>
                      </a:pPr>
                      <a:r>
                        <a:rPr lang="ja-JP" sz="1200" kern="0">
                          <a:effectLst/>
                        </a:rPr>
                        <a:t>診療科目</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ctr">
                        <a:buNone/>
                      </a:pPr>
                      <a:r>
                        <a:rPr lang="ja-JP" sz="1200" kern="0">
                          <a:effectLst/>
                        </a:rPr>
                        <a:t>出典・参考資料</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335519531"/>
                  </a:ext>
                </a:extLst>
              </a:tr>
              <a:tr h="0">
                <a:tc>
                  <a:txBody>
                    <a:bodyPr/>
                    <a:lstStyle/>
                    <a:p>
                      <a:pPr algn="l">
                        <a:buNone/>
                      </a:pPr>
                      <a:r>
                        <a:rPr lang="ja-JP" sz="1200" kern="0">
                          <a:effectLst/>
                        </a:rPr>
                        <a:t>歯科（保険・自費）</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1200" kern="0">
                          <a:effectLst/>
                        </a:rPr>
                        <a:t>厚生労働省「医療経済実態調査」＋歯科医院の</a:t>
                      </a:r>
                      <a:r>
                        <a:rPr lang="en-US" sz="1200" kern="0">
                          <a:effectLst/>
                        </a:rPr>
                        <a:t>HP</a:t>
                      </a:r>
                      <a:r>
                        <a:rPr lang="ja-JP" sz="1200" kern="0">
                          <a:effectLst/>
                        </a:rPr>
                        <a:t>記載（インプラント・ホワイトニング等）</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428094540"/>
                  </a:ext>
                </a:extLst>
              </a:tr>
              <a:tr h="0">
                <a:tc>
                  <a:txBody>
                    <a:bodyPr/>
                    <a:lstStyle/>
                    <a:p>
                      <a:pPr algn="l">
                        <a:buNone/>
                      </a:pPr>
                      <a:r>
                        <a:rPr lang="ja-JP" sz="1200" kern="0">
                          <a:effectLst/>
                        </a:rPr>
                        <a:t>美容皮膚科、美容外科</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1200" kern="0">
                          <a:effectLst/>
                        </a:rPr>
                        <a:t>各美容クリニック</a:t>
                      </a:r>
                      <a:r>
                        <a:rPr lang="en-US" sz="1200" kern="0">
                          <a:effectLst/>
                        </a:rPr>
                        <a:t>HP</a:t>
                      </a:r>
                      <a:r>
                        <a:rPr lang="ja-JP" sz="1200" kern="0">
                          <a:effectLst/>
                        </a:rPr>
                        <a:t>の平均価格（自由診療）＋ユーザーインタビュー</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3225074650"/>
                  </a:ext>
                </a:extLst>
              </a:tr>
              <a:tr h="0">
                <a:tc>
                  <a:txBody>
                    <a:bodyPr/>
                    <a:lstStyle/>
                    <a:p>
                      <a:pPr algn="l">
                        <a:buNone/>
                      </a:pPr>
                      <a:r>
                        <a:rPr lang="ja-JP" sz="1200" kern="0">
                          <a:effectLst/>
                        </a:rPr>
                        <a:t>内科・皮膚科・整形・小児科（保険診療）</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1200" kern="0">
                          <a:effectLst/>
                        </a:rPr>
                        <a:t>国保・社保の点数表に基づく</a:t>
                      </a:r>
                      <a:r>
                        <a:rPr lang="en-US" sz="1200" kern="0">
                          <a:effectLst/>
                        </a:rPr>
                        <a:t>1</a:t>
                      </a:r>
                      <a:r>
                        <a:rPr lang="ja-JP" sz="1200" kern="0">
                          <a:effectLst/>
                        </a:rPr>
                        <a:t>回平均診療費（患者負担分＋保険点数換算）</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3567004850"/>
                  </a:ext>
                </a:extLst>
              </a:tr>
              <a:tr h="0">
                <a:tc>
                  <a:txBody>
                    <a:bodyPr/>
                    <a:lstStyle/>
                    <a:p>
                      <a:pPr algn="l">
                        <a:buNone/>
                      </a:pPr>
                      <a:r>
                        <a:rPr lang="en-US" sz="1200" kern="0" dirty="0">
                          <a:effectLst/>
                        </a:rPr>
                        <a:t>AGA</a:t>
                      </a:r>
                      <a:r>
                        <a:rPr lang="ja-JP" sz="1200" kern="0" dirty="0">
                          <a:effectLst/>
                        </a:rPr>
                        <a:t>・薄毛治療</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1200" kern="0" dirty="0">
                          <a:effectLst/>
                        </a:rPr>
                        <a:t>自費治療薬（月額</a:t>
                      </a:r>
                      <a:r>
                        <a:rPr lang="en-US" sz="1200" kern="0" dirty="0">
                          <a:effectLst/>
                        </a:rPr>
                        <a:t>15,000</a:t>
                      </a:r>
                      <a:r>
                        <a:rPr lang="ja-JP" sz="1200" kern="0" dirty="0">
                          <a:effectLst/>
                        </a:rPr>
                        <a:t>～</a:t>
                      </a:r>
                      <a:r>
                        <a:rPr lang="en-US" sz="1200" kern="0" dirty="0">
                          <a:effectLst/>
                        </a:rPr>
                        <a:t>40,000</a:t>
                      </a:r>
                      <a:r>
                        <a:rPr lang="ja-JP" sz="1200" kern="0" dirty="0">
                          <a:effectLst/>
                        </a:rPr>
                        <a:t>円）</a:t>
                      </a:r>
                      <a:r>
                        <a:rPr lang="en-US" sz="1200" kern="0" dirty="0">
                          <a:effectLst/>
                        </a:rPr>
                        <a:t>×</a:t>
                      </a:r>
                      <a:r>
                        <a:rPr lang="ja-JP" sz="1200" kern="0" dirty="0">
                          <a:effectLst/>
                        </a:rPr>
                        <a:t>契約継続率</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3083092091"/>
                  </a:ext>
                </a:extLst>
              </a:tr>
            </a:tbl>
          </a:graphicData>
        </a:graphic>
      </p:graphicFrame>
      <p:graphicFrame>
        <p:nvGraphicFramePr>
          <p:cNvPr id="9" name="表 8">
            <a:extLst>
              <a:ext uri="{FF2B5EF4-FFF2-40B4-BE49-F238E27FC236}">
                <a16:creationId xmlns:a16="http://schemas.microsoft.com/office/drawing/2014/main" id="{9443D1E0-D6EA-4EBC-B34F-060F73DBB9CC}"/>
              </a:ext>
            </a:extLst>
          </p:cNvPr>
          <p:cNvGraphicFramePr>
            <a:graphicFrameLocks noGrp="1"/>
          </p:cNvGraphicFramePr>
          <p:nvPr>
            <p:extLst>
              <p:ext uri="{D42A27DB-BD31-4B8C-83A1-F6EECF244321}">
                <p14:modId xmlns:p14="http://schemas.microsoft.com/office/powerpoint/2010/main" val="1994306310"/>
              </p:ext>
            </p:extLst>
          </p:nvPr>
        </p:nvGraphicFramePr>
        <p:xfrm>
          <a:off x="774745" y="5081171"/>
          <a:ext cx="11283904" cy="1356360"/>
        </p:xfrm>
        <a:graphic>
          <a:graphicData uri="http://schemas.openxmlformats.org/drawingml/2006/table">
            <a:tbl>
              <a:tblPr firstRow="1" firstCol="1" bandRow="1">
                <a:tableStyleId>{5C22544A-7EE6-4342-B048-85BDC9FD1C3A}</a:tableStyleId>
              </a:tblPr>
              <a:tblGrid>
                <a:gridCol w="5641952">
                  <a:extLst>
                    <a:ext uri="{9D8B030D-6E8A-4147-A177-3AD203B41FA5}">
                      <a16:colId xmlns:a16="http://schemas.microsoft.com/office/drawing/2014/main" val="3304445089"/>
                    </a:ext>
                  </a:extLst>
                </a:gridCol>
                <a:gridCol w="5641952">
                  <a:extLst>
                    <a:ext uri="{9D8B030D-6E8A-4147-A177-3AD203B41FA5}">
                      <a16:colId xmlns:a16="http://schemas.microsoft.com/office/drawing/2014/main" val="579176589"/>
                    </a:ext>
                  </a:extLst>
                </a:gridCol>
              </a:tblGrid>
              <a:tr h="0">
                <a:tc>
                  <a:txBody>
                    <a:bodyPr/>
                    <a:lstStyle/>
                    <a:p>
                      <a:pPr algn="ctr">
                        <a:buNone/>
                      </a:pPr>
                      <a:r>
                        <a:rPr lang="ja-JP" sz="1200" kern="0">
                          <a:effectLst/>
                        </a:rPr>
                        <a:t>項目</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ctr">
                        <a:buNone/>
                      </a:pPr>
                      <a:r>
                        <a:rPr lang="ja-JP" sz="1200" kern="0">
                          <a:effectLst/>
                        </a:rPr>
                        <a:t>出典・考え方</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544136163"/>
                  </a:ext>
                </a:extLst>
              </a:tr>
              <a:tr h="0">
                <a:tc>
                  <a:txBody>
                    <a:bodyPr/>
                    <a:lstStyle/>
                    <a:p>
                      <a:pPr algn="l">
                        <a:buNone/>
                      </a:pPr>
                      <a:r>
                        <a:rPr lang="en-US" sz="1200" kern="0" dirty="0">
                          <a:effectLst/>
                        </a:rPr>
                        <a:t>Google</a:t>
                      </a:r>
                      <a:r>
                        <a:rPr lang="ja-JP" sz="1200" kern="0" dirty="0">
                          <a:effectLst/>
                        </a:rPr>
                        <a:t>検索＋レビューが医院選定の主要因</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1200" kern="0">
                          <a:effectLst/>
                        </a:rPr>
                        <a:t>マイボイスコム「病院・クリニックの選定理由に関する調査（</a:t>
                      </a:r>
                      <a:r>
                        <a:rPr lang="en-US" sz="1200" kern="0">
                          <a:effectLst/>
                        </a:rPr>
                        <a:t>2022</a:t>
                      </a:r>
                      <a:r>
                        <a:rPr lang="ja-JP" sz="1200" kern="0">
                          <a:effectLst/>
                        </a:rPr>
                        <a:t>）」：</a:t>
                      </a:r>
                      <a:r>
                        <a:rPr lang="en-US" sz="1200" kern="0">
                          <a:effectLst/>
                        </a:rPr>
                        <a:t>20</a:t>
                      </a:r>
                      <a:r>
                        <a:rPr lang="ja-JP" sz="1200" kern="0">
                          <a:effectLst/>
                        </a:rPr>
                        <a:t>代〜</a:t>
                      </a:r>
                      <a:r>
                        <a:rPr lang="en-US" sz="1200" kern="0">
                          <a:effectLst/>
                        </a:rPr>
                        <a:t>40</a:t>
                      </a:r>
                      <a:r>
                        <a:rPr lang="ja-JP" sz="1200" kern="0">
                          <a:effectLst/>
                        </a:rPr>
                        <a:t>代の過半数が「口コミ・レビューを参考にする」と回答</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1881223616"/>
                  </a:ext>
                </a:extLst>
              </a:tr>
              <a:tr h="0">
                <a:tc>
                  <a:txBody>
                    <a:bodyPr/>
                    <a:lstStyle/>
                    <a:p>
                      <a:pPr algn="l">
                        <a:buNone/>
                      </a:pPr>
                      <a:r>
                        <a:rPr lang="ja-JP" sz="1200" kern="0" dirty="0">
                          <a:effectLst/>
                        </a:rPr>
                        <a:t>低評価レビューで新患数が減る事例</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en-US" sz="1200" kern="0">
                          <a:effectLst/>
                        </a:rPr>
                        <a:t>Reputation.com</a:t>
                      </a:r>
                      <a:r>
                        <a:rPr lang="ja-JP" sz="1200" kern="0">
                          <a:effectLst/>
                        </a:rPr>
                        <a:t>や</a:t>
                      </a:r>
                      <a:r>
                        <a:rPr lang="en-US" sz="1200" kern="0">
                          <a:effectLst/>
                        </a:rPr>
                        <a:t>Birdeye</a:t>
                      </a:r>
                      <a:r>
                        <a:rPr lang="ja-JP" sz="1200" kern="0">
                          <a:effectLst/>
                        </a:rPr>
                        <a:t>等米国</a:t>
                      </a:r>
                      <a:r>
                        <a:rPr lang="en-US" sz="1200" kern="0">
                          <a:effectLst/>
                        </a:rPr>
                        <a:t>ORM</a:t>
                      </a:r>
                      <a:r>
                        <a:rPr lang="ja-JP" sz="1200" kern="0">
                          <a:effectLst/>
                        </a:rPr>
                        <a:t>企業の調査：「星</a:t>
                      </a:r>
                      <a:r>
                        <a:rPr lang="en-US" sz="1200" kern="0">
                          <a:effectLst/>
                        </a:rPr>
                        <a:t>4.0</a:t>
                      </a:r>
                      <a:r>
                        <a:rPr lang="ja-JP" sz="1200" kern="0">
                          <a:effectLst/>
                        </a:rPr>
                        <a:t>未満で新患予約が月</a:t>
                      </a:r>
                      <a:r>
                        <a:rPr lang="en-US" sz="1200" kern="0">
                          <a:effectLst/>
                        </a:rPr>
                        <a:t>10</a:t>
                      </a:r>
                      <a:r>
                        <a:rPr lang="ja-JP" sz="1200" kern="0">
                          <a:effectLst/>
                        </a:rPr>
                        <a:t>〜</a:t>
                      </a:r>
                      <a:r>
                        <a:rPr lang="en-US" sz="1200" kern="0">
                          <a:effectLst/>
                        </a:rPr>
                        <a:t>30</a:t>
                      </a:r>
                      <a:r>
                        <a:rPr lang="ja-JP" sz="1200" kern="0">
                          <a:effectLst/>
                        </a:rPr>
                        <a:t>％減少」</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676744478"/>
                  </a:ext>
                </a:extLst>
              </a:tr>
              <a:tr h="0">
                <a:tc>
                  <a:txBody>
                    <a:bodyPr/>
                    <a:lstStyle/>
                    <a:p>
                      <a:pPr algn="l">
                        <a:buNone/>
                      </a:pPr>
                      <a:r>
                        <a:rPr lang="ja-JP" sz="1200" kern="0" dirty="0">
                          <a:effectLst/>
                        </a:rPr>
                        <a:t>日本の現場感</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tc>
                  <a:txBody>
                    <a:bodyPr/>
                    <a:lstStyle/>
                    <a:p>
                      <a:pPr algn="l">
                        <a:buNone/>
                      </a:pPr>
                      <a:r>
                        <a:rPr lang="ja-JP" sz="1200" kern="0" dirty="0">
                          <a:effectLst/>
                        </a:rPr>
                        <a:t>開業医の声、</a:t>
                      </a:r>
                      <a:r>
                        <a:rPr lang="en-US" sz="1200" kern="0" dirty="0">
                          <a:effectLst/>
                        </a:rPr>
                        <a:t>Google</a:t>
                      </a:r>
                      <a:r>
                        <a:rPr lang="ja-JP" sz="1200" kern="0" dirty="0">
                          <a:effectLst/>
                        </a:rPr>
                        <a:t>マップでの検索結果順位・口コミ分析からの推定影響（特に都市部）</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9525" marR="9525" marT="9525" marB="9525" anchor="ctr"/>
                </a:tc>
                <a:extLst>
                  <a:ext uri="{0D108BD9-81ED-4DB2-BD59-A6C34878D82A}">
                    <a16:rowId xmlns:a16="http://schemas.microsoft.com/office/drawing/2014/main" val="483538097"/>
                  </a:ext>
                </a:extLst>
              </a:tr>
            </a:tbl>
          </a:graphicData>
        </a:graphic>
      </p:graphicFrame>
      <p:sp>
        <p:nvSpPr>
          <p:cNvPr id="10" name="Rectangle 2">
            <a:extLst>
              <a:ext uri="{FF2B5EF4-FFF2-40B4-BE49-F238E27FC236}">
                <a16:creationId xmlns:a16="http://schemas.microsoft.com/office/drawing/2014/main" id="{EEC0D106-B3A2-5D40-C8D0-86EA36B30EA0}"/>
              </a:ext>
            </a:extLst>
          </p:cNvPr>
          <p:cNvSpPr>
            <a:spLocks noChangeArrowheads="1"/>
          </p:cNvSpPr>
          <p:nvPr/>
        </p:nvSpPr>
        <p:spPr bwMode="auto">
          <a:xfrm>
            <a:off x="780545" y="2885651"/>
            <a:ext cx="5359209"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dirty="0">
                <a:ln>
                  <a:noFill/>
                </a:ln>
                <a:solidFill>
                  <a:srgbClr val="C00000"/>
                </a:solidFill>
                <a:effectLst/>
                <a:latin typeface="游明朝" panose="02020400000000000000" pitchFamily="18" charset="-128"/>
                <a:ea typeface="游明朝" panose="02020400000000000000" pitchFamily="18" charset="-128"/>
                <a:cs typeface="ＭＳ Ｐゴシック" panose="020B0600070205080204" pitchFamily="50" charset="-128"/>
              </a:rPr>
              <a:t>主なデータ算出根拠</a:t>
            </a:r>
            <a:endParaRPr kumimoji="0" lang="ja-JP" altLang="ja-JP" sz="600" b="0" i="0" u="none" strike="noStrike" cap="none" normalizeH="0" baseline="0" dirty="0">
              <a:ln>
                <a:noFill/>
              </a:ln>
              <a:solidFill>
                <a:srgbClr val="C0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300" b="1" i="0" u="none" strike="noStrike" cap="none" normalizeH="0" baseline="0" dirty="0">
                <a:ln>
                  <a:noFill/>
                </a:ln>
                <a:solidFill>
                  <a:srgbClr val="C00000"/>
                </a:solidFill>
                <a:effectLst/>
                <a:latin typeface="游明朝" panose="02020400000000000000" pitchFamily="18" charset="-128"/>
                <a:ea typeface="游明朝" panose="02020400000000000000" pitchFamily="18" charset="-128"/>
                <a:cs typeface="ＭＳ Ｐゴシック" panose="020B0600070205080204" pitchFamily="50" charset="-128"/>
              </a:rPr>
              <a:t>① 患者単価の算出元</a:t>
            </a:r>
            <a:endParaRPr kumimoji="0" lang="ja-JP" altLang="en-US" sz="600" b="0" i="0" u="none" strike="noStrike" cap="none" normalizeH="0" baseline="0" dirty="0">
              <a:ln>
                <a:noFill/>
              </a:ln>
              <a:solidFill>
                <a:srgbClr val="C00000"/>
              </a:solidFill>
              <a:effectLst/>
            </a:endParaRPr>
          </a:p>
        </p:txBody>
      </p:sp>
      <p:sp>
        <p:nvSpPr>
          <p:cNvPr id="12" name="Rectangle 4">
            <a:extLst>
              <a:ext uri="{FF2B5EF4-FFF2-40B4-BE49-F238E27FC236}">
                <a16:creationId xmlns:a16="http://schemas.microsoft.com/office/drawing/2014/main" id="{F2F8693A-C1D4-2676-BBE0-D3AF97C5AA57}"/>
              </a:ext>
            </a:extLst>
          </p:cNvPr>
          <p:cNvSpPr>
            <a:spLocks noChangeArrowheads="1"/>
          </p:cNvSpPr>
          <p:nvPr/>
        </p:nvSpPr>
        <p:spPr bwMode="auto">
          <a:xfrm>
            <a:off x="774745" y="4788783"/>
            <a:ext cx="293221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300" b="1" i="0" u="none" strike="noStrike" cap="none" normalizeH="0" baseline="0" dirty="0">
                <a:ln>
                  <a:noFill/>
                </a:ln>
                <a:solidFill>
                  <a:srgbClr val="C00000"/>
                </a:solidFill>
                <a:effectLst/>
                <a:latin typeface="游明朝" panose="02020400000000000000" pitchFamily="18" charset="-128"/>
                <a:ea typeface="游明朝" panose="02020400000000000000" pitchFamily="18" charset="-128"/>
                <a:cs typeface="ＭＳ Ｐゴシック" panose="020B0600070205080204" pitchFamily="50" charset="-128"/>
              </a:rPr>
              <a:t>② </a:t>
            </a:r>
            <a:r>
              <a:rPr kumimoji="0" lang="ja-JP" altLang="en-US" sz="1300" b="1" i="0" u="none" strike="noStrike" cap="none" normalizeH="0" baseline="0" dirty="0">
                <a:ln>
                  <a:noFill/>
                </a:ln>
                <a:solidFill>
                  <a:srgbClr val="C00000"/>
                </a:solidFill>
                <a:effectLst/>
                <a:latin typeface="游明朝" panose="02020400000000000000" pitchFamily="18" charset="-128"/>
                <a:ea typeface="游明朝" panose="02020400000000000000" pitchFamily="18" charset="-128"/>
                <a:cs typeface="ＭＳ Ｐゴシック" panose="020B0600070205080204" pitchFamily="50" charset="-128"/>
              </a:rPr>
              <a:t>「星</a:t>
            </a:r>
            <a:r>
              <a:rPr kumimoji="0" lang="en-US" altLang="ja-JP" sz="1300" b="1" i="0" u="none" strike="noStrike" cap="none" normalizeH="0" baseline="0" dirty="0">
                <a:ln>
                  <a:noFill/>
                </a:ln>
                <a:solidFill>
                  <a:srgbClr val="C00000"/>
                </a:solidFill>
                <a:effectLst/>
                <a:latin typeface="游明朝" panose="02020400000000000000" pitchFamily="18" charset="-128"/>
                <a:ea typeface="游明朝" panose="02020400000000000000" pitchFamily="18" charset="-128"/>
                <a:cs typeface="ＭＳ Ｐゴシック" panose="020B0600070205080204" pitchFamily="50" charset="-128"/>
              </a:rPr>
              <a:t>1</a:t>
            </a:r>
            <a:r>
              <a:rPr kumimoji="0" lang="ja-JP" altLang="en-US" sz="1300" b="1" i="0" u="none" strike="noStrike" cap="none" normalizeH="0" baseline="0" dirty="0">
                <a:ln>
                  <a:noFill/>
                </a:ln>
                <a:solidFill>
                  <a:srgbClr val="C00000"/>
                </a:solidFill>
                <a:effectLst/>
                <a:latin typeface="游明朝" panose="02020400000000000000" pitchFamily="18" charset="-128"/>
                <a:ea typeface="游明朝" panose="02020400000000000000" pitchFamily="18" charset="-128"/>
                <a:cs typeface="ＭＳ Ｐゴシック" panose="020B0600070205080204" pitchFamily="50" charset="-128"/>
              </a:rPr>
              <a:t>レビューで失う新患数」根拠</a:t>
            </a:r>
            <a:endParaRPr kumimoji="0" lang="ja-JP" altLang="en-US" sz="600" b="0" i="0" u="none" strike="noStrike" cap="none" normalizeH="0" baseline="0" dirty="0">
              <a:ln>
                <a:noFill/>
              </a:ln>
              <a:solidFill>
                <a:srgbClr val="C00000"/>
              </a:solidFill>
              <a:effectLst/>
            </a:endParaRPr>
          </a:p>
        </p:txBody>
      </p:sp>
      <p:sp>
        <p:nvSpPr>
          <p:cNvPr id="13" name="テキスト ボックス 12">
            <a:extLst>
              <a:ext uri="{FF2B5EF4-FFF2-40B4-BE49-F238E27FC236}">
                <a16:creationId xmlns:a16="http://schemas.microsoft.com/office/drawing/2014/main" id="{B94A04E2-4A4E-9205-1AE8-E85FCF59606D}"/>
              </a:ext>
            </a:extLst>
          </p:cNvPr>
          <p:cNvSpPr txBox="1"/>
          <p:nvPr/>
        </p:nvSpPr>
        <p:spPr>
          <a:xfrm>
            <a:off x="1493629" y="102109"/>
            <a:ext cx="6094854" cy="369332"/>
          </a:xfrm>
          <a:prstGeom prst="rect">
            <a:avLst/>
          </a:prstGeom>
          <a:solidFill>
            <a:srgbClr val="FFC0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b="1" dirty="0">
                <a:latin typeface="HGPｺﾞｼｯｸE" panose="020B0900000000000000" pitchFamily="50" charset="-128"/>
                <a:ea typeface="HGPｺﾞｼｯｸE" panose="020B0900000000000000" pitchFamily="50" charset="-128"/>
                <a:cs typeface="Times New Roman" panose="02020603050405020304" pitchFamily="18" charset="0"/>
              </a:rPr>
              <a:t>国内</a:t>
            </a:r>
            <a:r>
              <a:rPr kumimoji="0" lang="ja-JP" altLang="ja-JP" sz="1800" b="1"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での口コミリスクの脅威》</a:t>
            </a:r>
            <a:endParaRPr kumimoji="0" lang="ja-JP" altLang="ja-JP" sz="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590915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38992E5E-A833-AA00-431D-5538CDE4D38E}"/>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pic>
        <p:nvPicPr>
          <p:cNvPr id="5" name="図 4">
            <a:extLst>
              <a:ext uri="{FF2B5EF4-FFF2-40B4-BE49-F238E27FC236}">
                <a16:creationId xmlns:a16="http://schemas.microsoft.com/office/drawing/2014/main" id="{E8D7CE5E-7567-BC36-7CC5-9C52D5EEB2FD}"/>
              </a:ext>
            </a:extLst>
          </p:cNvPr>
          <p:cNvPicPr>
            <a:picLocks noChangeAspect="1"/>
          </p:cNvPicPr>
          <p:nvPr/>
        </p:nvPicPr>
        <p:blipFill>
          <a:blip r:embed="rId3"/>
          <a:srcRect t="10666"/>
          <a:stretch>
            <a:fillRect/>
          </a:stretch>
        </p:blipFill>
        <p:spPr>
          <a:xfrm>
            <a:off x="1506114" y="885948"/>
            <a:ext cx="9179772" cy="5561043"/>
          </a:xfrm>
          <a:prstGeom prst="rect">
            <a:avLst/>
          </a:prstGeom>
        </p:spPr>
      </p:pic>
      <p:sp>
        <p:nvSpPr>
          <p:cNvPr id="6" name="テキスト ボックス 5">
            <a:extLst>
              <a:ext uri="{FF2B5EF4-FFF2-40B4-BE49-F238E27FC236}">
                <a16:creationId xmlns:a16="http://schemas.microsoft.com/office/drawing/2014/main" id="{8CA036CF-9724-A0F1-10F2-700EE1EF3462}"/>
              </a:ext>
            </a:extLst>
          </p:cNvPr>
          <p:cNvSpPr txBox="1"/>
          <p:nvPr/>
        </p:nvSpPr>
        <p:spPr>
          <a:xfrm>
            <a:off x="1506114" y="489624"/>
            <a:ext cx="9179772" cy="523220"/>
          </a:xfrm>
          <a:prstGeom prst="rect">
            <a:avLst/>
          </a:prstGeom>
          <a:solidFill>
            <a:schemeClr val="bg1"/>
          </a:solidFill>
        </p:spPr>
        <p:txBody>
          <a:bodyPr wrap="square" rtlCol="0">
            <a:spAutoFit/>
          </a:bodyPr>
          <a:lstStyle/>
          <a:p>
            <a:pPr algn="ctr"/>
            <a:r>
              <a:rPr kumimoji="1" lang="en-US" altLang="ja-JP" sz="2800" b="1" dirty="0">
                <a:solidFill>
                  <a:schemeClr val="accent1"/>
                </a:solidFill>
              </a:rPr>
              <a:t>【</a:t>
            </a:r>
            <a:r>
              <a:rPr kumimoji="1" lang="ja-JP" altLang="en-US" sz="2800" b="1" dirty="0">
                <a:solidFill>
                  <a:srgbClr val="7030A0"/>
                </a:solidFill>
              </a:rPr>
              <a:t>クリニック</a:t>
            </a:r>
            <a:r>
              <a:rPr kumimoji="1" lang="ja-JP" altLang="en-US" sz="2800" b="1" dirty="0">
                <a:solidFill>
                  <a:schemeClr val="accent1"/>
                </a:solidFill>
              </a:rPr>
              <a:t>：インターネット上での誹謗中傷の経験</a:t>
            </a:r>
            <a:r>
              <a:rPr kumimoji="1" lang="en-US" altLang="ja-JP" sz="2800" b="1" dirty="0">
                <a:solidFill>
                  <a:schemeClr val="accent1"/>
                </a:solidFill>
              </a:rPr>
              <a:t>】</a:t>
            </a:r>
            <a:endParaRPr kumimoji="1" lang="ja-JP" altLang="en-US" sz="2800" b="1" dirty="0">
              <a:solidFill>
                <a:schemeClr val="accent1"/>
              </a:solidFill>
            </a:endParaRPr>
          </a:p>
        </p:txBody>
      </p:sp>
      <p:sp>
        <p:nvSpPr>
          <p:cNvPr id="9" name="楕円 8">
            <a:extLst>
              <a:ext uri="{FF2B5EF4-FFF2-40B4-BE49-F238E27FC236}">
                <a16:creationId xmlns:a16="http://schemas.microsoft.com/office/drawing/2014/main" id="{D6EF9693-2006-500B-4B11-1CD6FA7946B0}"/>
              </a:ext>
            </a:extLst>
          </p:cNvPr>
          <p:cNvSpPr/>
          <p:nvPr/>
        </p:nvSpPr>
        <p:spPr>
          <a:xfrm>
            <a:off x="8710368" y="2678522"/>
            <a:ext cx="2139884" cy="1722783"/>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500"/>
          </a:p>
        </p:txBody>
      </p:sp>
      <p:pic>
        <p:nvPicPr>
          <p:cNvPr id="2" name="Picture 4" descr="画像が生成されました">
            <a:extLst>
              <a:ext uri="{FF2B5EF4-FFF2-40B4-BE49-F238E27FC236}">
                <a16:creationId xmlns:a16="http://schemas.microsoft.com/office/drawing/2014/main" id="{983D4ED2-6984-B47A-ED66-185EA8434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468FDEBA-0646-BCD7-FDBC-972D5A21EF33}"/>
              </a:ext>
            </a:extLst>
          </p:cNvPr>
          <p:cNvSpPr txBox="1"/>
          <p:nvPr/>
        </p:nvSpPr>
        <p:spPr>
          <a:xfrm>
            <a:off x="1493629" y="102109"/>
            <a:ext cx="6094854" cy="369332"/>
          </a:xfrm>
          <a:prstGeom prst="rect">
            <a:avLst/>
          </a:prstGeom>
          <a:solidFill>
            <a:srgbClr val="FFC0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b="1" dirty="0">
                <a:latin typeface="HGPｺﾞｼｯｸE" panose="020B0900000000000000" pitchFamily="50" charset="-128"/>
                <a:ea typeface="HGPｺﾞｼｯｸE" panose="020B0900000000000000" pitchFamily="50" charset="-128"/>
                <a:cs typeface="Times New Roman" panose="02020603050405020304" pitchFamily="18" charset="0"/>
              </a:rPr>
              <a:t>国内</a:t>
            </a:r>
            <a:r>
              <a:rPr kumimoji="0" lang="ja-JP" altLang="ja-JP" sz="1800" b="1"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での口コミリスクの脅威》</a:t>
            </a:r>
            <a:endParaRPr kumimoji="0" lang="ja-JP" altLang="ja-JP" sz="600" b="0" i="0" u="none" strike="noStrike" cap="none" normalizeH="0" baseline="0" dirty="0">
              <a:ln>
                <a:noFill/>
              </a:ln>
              <a:solidFill>
                <a:schemeClr val="tx1"/>
              </a:solidFill>
              <a:effectLst/>
            </a:endParaRPr>
          </a:p>
        </p:txBody>
      </p:sp>
      <p:sp>
        <p:nvSpPr>
          <p:cNvPr id="11" name="楕円 10">
            <a:extLst>
              <a:ext uri="{FF2B5EF4-FFF2-40B4-BE49-F238E27FC236}">
                <a16:creationId xmlns:a16="http://schemas.microsoft.com/office/drawing/2014/main" id="{B4FF65CC-FC44-89E5-E36C-5A08305F902C}"/>
              </a:ext>
            </a:extLst>
          </p:cNvPr>
          <p:cNvSpPr/>
          <p:nvPr/>
        </p:nvSpPr>
        <p:spPr>
          <a:xfrm>
            <a:off x="5184742" y="3091992"/>
            <a:ext cx="2262434" cy="1838226"/>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Tree>
    <p:extLst>
      <p:ext uri="{BB962C8B-B14F-4D97-AF65-F5344CB8AC3E}">
        <p14:creationId xmlns:p14="http://schemas.microsoft.com/office/powerpoint/2010/main" val="247356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4F0CD0CD-AC29-EEB9-3B0E-A0B20E657577}"/>
              </a:ext>
            </a:extLst>
          </p:cNvPr>
          <p:cNvSpPr>
            <a:spLocks noGrp="1"/>
          </p:cNvSpPr>
          <p:nvPr>
            <p:ph type="ftr" sz="quarter" idx="11"/>
          </p:nvPr>
        </p:nvSpPr>
        <p:spPr/>
        <p:txBody>
          <a:bodyPr/>
          <a:lstStyle/>
          <a:p>
            <a:r>
              <a:rPr kumimoji="1" lang="en-US" altLang="ja-JP"/>
              <a:t>Copyright©2025.Doctor‘S-axellabo.AllRightsReserved.</a:t>
            </a:r>
            <a:endParaRPr kumimoji="1" lang="ja-JP" altLang="en-US"/>
          </a:p>
        </p:txBody>
      </p:sp>
      <p:pic>
        <p:nvPicPr>
          <p:cNvPr id="3" name="図 2">
            <a:extLst>
              <a:ext uri="{FF2B5EF4-FFF2-40B4-BE49-F238E27FC236}">
                <a16:creationId xmlns:a16="http://schemas.microsoft.com/office/drawing/2014/main" id="{43F1BB84-7152-6C9C-8AF2-D97AA84110AF}"/>
              </a:ext>
            </a:extLst>
          </p:cNvPr>
          <p:cNvPicPr>
            <a:picLocks noChangeAspect="1"/>
          </p:cNvPicPr>
          <p:nvPr/>
        </p:nvPicPr>
        <p:blipFill>
          <a:blip r:embed="rId2"/>
          <a:srcRect t="10420"/>
          <a:stretch>
            <a:fillRect/>
          </a:stretch>
        </p:blipFill>
        <p:spPr>
          <a:xfrm>
            <a:off x="1477865" y="875488"/>
            <a:ext cx="9251511" cy="5607028"/>
          </a:xfrm>
          <a:prstGeom prst="rect">
            <a:avLst/>
          </a:prstGeom>
        </p:spPr>
      </p:pic>
      <p:sp>
        <p:nvSpPr>
          <p:cNvPr id="10" name="テキスト ボックス 9">
            <a:extLst>
              <a:ext uri="{FF2B5EF4-FFF2-40B4-BE49-F238E27FC236}">
                <a16:creationId xmlns:a16="http://schemas.microsoft.com/office/drawing/2014/main" id="{436D6A6E-9BA3-8C49-BDB6-EA432008C5C7}"/>
              </a:ext>
            </a:extLst>
          </p:cNvPr>
          <p:cNvSpPr txBox="1"/>
          <p:nvPr/>
        </p:nvSpPr>
        <p:spPr>
          <a:xfrm>
            <a:off x="1477864" y="480388"/>
            <a:ext cx="9251511" cy="523220"/>
          </a:xfrm>
          <a:prstGeom prst="rect">
            <a:avLst/>
          </a:prstGeom>
          <a:solidFill>
            <a:schemeClr val="bg1"/>
          </a:solidFill>
        </p:spPr>
        <p:txBody>
          <a:bodyPr wrap="square" rtlCol="0">
            <a:spAutoFit/>
          </a:bodyPr>
          <a:lstStyle/>
          <a:p>
            <a:pPr algn="ctr"/>
            <a:r>
              <a:rPr kumimoji="1" lang="en-US" altLang="ja-JP" sz="2800" b="1" dirty="0">
                <a:solidFill>
                  <a:schemeClr val="accent1"/>
                </a:solidFill>
              </a:rPr>
              <a:t>【</a:t>
            </a:r>
            <a:r>
              <a:rPr kumimoji="1" lang="ja-JP" altLang="en-US" sz="2800" b="1" dirty="0">
                <a:solidFill>
                  <a:srgbClr val="7030A0"/>
                </a:solidFill>
              </a:rPr>
              <a:t>クリニック</a:t>
            </a:r>
            <a:r>
              <a:rPr kumimoji="1" lang="ja-JP" altLang="en-US" sz="2800" b="1" dirty="0">
                <a:solidFill>
                  <a:schemeClr val="accent1"/>
                </a:solidFill>
              </a:rPr>
              <a:t>：インターネット上での口コミの影響</a:t>
            </a:r>
            <a:r>
              <a:rPr kumimoji="1" lang="en-US" altLang="ja-JP" sz="2800" b="1" dirty="0">
                <a:solidFill>
                  <a:schemeClr val="accent1"/>
                </a:solidFill>
              </a:rPr>
              <a:t>】</a:t>
            </a:r>
            <a:endParaRPr kumimoji="1" lang="ja-JP" altLang="en-US" sz="2800" b="1" dirty="0">
              <a:solidFill>
                <a:schemeClr val="accent1"/>
              </a:solidFill>
            </a:endParaRPr>
          </a:p>
        </p:txBody>
      </p:sp>
      <p:pic>
        <p:nvPicPr>
          <p:cNvPr id="5" name="Picture 4" descr="画像が生成されました">
            <a:extLst>
              <a:ext uri="{FF2B5EF4-FFF2-40B4-BE49-F238E27FC236}">
                <a16:creationId xmlns:a16="http://schemas.microsoft.com/office/drawing/2014/main" id="{3AFA324B-1410-0D97-73E6-43852CFF8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47" y="89851"/>
            <a:ext cx="717169" cy="71716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C753531-254C-17D0-C315-A9D08839703A}"/>
              </a:ext>
            </a:extLst>
          </p:cNvPr>
          <p:cNvSpPr txBox="1"/>
          <p:nvPr/>
        </p:nvSpPr>
        <p:spPr>
          <a:xfrm>
            <a:off x="1501249" y="102109"/>
            <a:ext cx="6094854" cy="369332"/>
          </a:xfrm>
          <a:prstGeom prst="rect">
            <a:avLst/>
          </a:prstGeom>
          <a:solidFill>
            <a:srgbClr val="FFC0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1"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b="1" dirty="0">
                <a:latin typeface="HGPｺﾞｼｯｸE" panose="020B0900000000000000" pitchFamily="50" charset="-128"/>
                <a:ea typeface="HGPｺﾞｼｯｸE" panose="020B0900000000000000" pitchFamily="50" charset="-128"/>
                <a:cs typeface="Times New Roman" panose="02020603050405020304" pitchFamily="18" charset="0"/>
              </a:rPr>
              <a:t>国内</a:t>
            </a:r>
            <a:r>
              <a:rPr kumimoji="0" lang="ja-JP" altLang="ja-JP" sz="1800" b="1" i="0" u="none" strike="noStrike" cap="none" normalizeH="0" baseline="0" dirty="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での口コミリスクの脅威》</a:t>
            </a:r>
            <a:endParaRPr kumimoji="0" lang="ja-JP" altLang="ja-JP" sz="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26180611"/>
      </p:ext>
    </p:extLst>
  </p:cSld>
  <p:clrMapOvr>
    <a:masterClrMapping/>
  </p:clrMapOvr>
</p:sld>
</file>

<file path=ppt/theme/theme1.xml><?xml version="1.0" encoding="utf-8"?>
<a:theme xmlns:a="http://schemas.openxmlformats.org/drawingml/2006/main" name="トリミング">
  <a:themeElements>
    <a:clrScheme name="トリミング">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トリミング">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トリミン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トリミング</Template>
  <TotalTime>1174</TotalTime>
  <Words>4426</Words>
  <Application>Microsoft Office PowerPoint</Application>
  <PresentationFormat>ワイド画面</PresentationFormat>
  <Paragraphs>422</Paragraphs>
  <Slides>26</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26</vt:i4>
      </vt:variant>
    </vt:vector>
  </HeadingPairs>
  <TitlesOfParts>
    <vt:vector size="37" baseType="lpstr">
      <vt:lpstr>HGPｺﾞｼｯｸE</vt:lpstr>
      <vt:lpstr>HG丸ｺﾞｼｯｸM-PRO</vt:lpstr>
      <vt:lpstr>ＭＳ Ｐゴシック</vt:lpstr>
      <vt:lpstr>ＭＳ 明朝</vt:lpstr>
      <vt:lpstr>UD デジタル 教科書体 N-B</vt:lpstr>
      <vt:lpstr>游ゴシック</vt:lpstr>
      <vt:lpstr>游明朝</vt:lpstr>
      <vt:lpstr>Arial</vt:lpstr>
      <vt:lpstr>Cambria</vt:lpstr>
      <vt:lpstr>Franklin Gothic Book</vt:lpstr>
      <vt:lpstr>トリミング</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新治 宮本</dc:creator>
  <cp:lastModifiedBy>新治 宮本</cp:lastModifiedBy>
  <cp:revision>74</cp:revision>
  <dcterms:created xsi:type="dcterms:W3CDTF">2025-06-18T08:32:43Z</dcterms:created>
  <dcterms:modified xsi:type="dcterms:W3CDTF">2025-11-17T04:12:08Z</dcterms:modified>
</cp:coreProperties>
</file>