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9-4713-A9FD-083CCAC6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109-4713-A9FD-083CCAC6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109-4713-A9FD-083CCAC6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924552"/>
        <c:axId val="516925256"/>
      </c:barChart>
      <c:catAx>
        <c:axId val="516924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6925256"/>
        <c:crosses val="autoZero"/>
        <c:auto val="1"/>
        <c:lblAlgn val="ctr"/>
        <c:lblOffset val="100"/>
        <c:noMultiLvlLbl val="0"/>
      </c:catAx>
      <c:valAx>
        <c:axId val="516925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692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C000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7A0-4442-8A74-4F67D5C320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4-4479-B03B-C010174975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4-4479-B03B-C010174975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A0-4442-8A74-4F67D5C320E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20</c:v>
                </c:pt>
                <c:pt idx="2">
                  <c:v>10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0-4442-8A74-4F67D5C32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02060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4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77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07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8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1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51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4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0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56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20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61FF-DCB8-438C-A0F0-619A3620BB7A}" type="datetimeFigureOut">
              <a:rPr kumimoji="1" lang="ja-JP" altLang="en-US" smtClean="0"/>
              <a:t>2025/8/30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8949-863C-47F8-8F2E-A6DFFD19E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2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9DB521-2D16-9761-30D9-5600A4ED63F3}"/>
              </a:ext>
            </a:extLst>
          </p:cNvPr>
          <p:cNvSpPr txBox="1"/>
          <p:nvPr/>
        </p:nvSpPr>
        <p:spPr>
          <a:xfrm>
            <a:off x="67729" y="1217141"/>
            <a:ext cx="672254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2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国内</a:t>
            </a:r>
            <a:r>
              <a:rPr lang="en-US" altLang="ja-JP" sz="2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10</a:t>
            </a:r>
            <a:r>
              <a:rPr lang="ja-JP" altLang="ja-JP" sz="2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万施設のクリニックが直面する</a:t>
            </a:r>
            <a:endParaRPr lang="en-US" altLang="ja-JP" sz="26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“口コミリスク”</a:t>
            </a:r>
            <a:endParaRPr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</a:t>
            </a:r>
            <a:r>
              <a:rPr lang="ja-JP" altLang="en-US" sz="20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自由診療の提案ミスもネガティブレビューを誘発</a:t>
            </a:r>
            <a:endParaRPr lang="en-US" altLang="ja-JP" sz="2000" b="1" dirty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lang="ja-JP" altLang="ja-JP" sz="11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94C86-6499-1702-3366-F6071057813A}"/>
              </a:ext>
            </a:extLst>
          </p:cNvPr>
          <p:cNvSpPr txBox="1"/>
          <p:nvPr/>
        </p:nvSpPr>
        <p:spPr>
          <a:xfrm>
            <a:off x="3" y="2768647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1400" b="1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ー 口コミによって、あなたの医院も知らぬ間に患者を失っているかもしれません　ー</a:t>
            </a:r>
            <a:endParaRPr lang="ja-JP" altLang="ja-JP" sz="14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" name="四角形: 1 つの角を丸める 7">
            <a:extLst>
              <a:ext uri="{FF2B5EF4-FFF2-40B4-BE49-F238E27FC236}">
                <a16:creationId xmlns:a16="http://schemas.microsoft.com/office/drawing/2014/main" id="{3950DE24-F377-62BD-7852-F10C6DD36BC8}"/>
              </a:ext>
            </a:extLst>
          </p:cNvPr>
          <p:cNvSpPr/>
          <p:nvPr/>
        </p:nvSpPr>
        <p:spPr>
          <a:xfrm>
            <a:off x="67731" y="3078066"/>
            <a:ext cx="4030135" cy="179026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■ 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事例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「たった</a:t>
            </a:r>
            <a:r>
              <a:rPr lang="en-US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件のレビューで、</a:t>
            </a:r>
            <a:r>
              <a:rPr lang="ja-JP" altLang="ja-JP" sz="1100" b="1" u="sng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売上が</a:t>
            </a:r>
            <a:r>
              <a:rPr lang="en-US" altLang="ja-JP" sz="1100" b="1" u="sng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100" b="1" u="sng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割落ちた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歯科医院」</a:t>
            </a: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都内歯科医院。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ある日、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Google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レビューに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★1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評価が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件投稿されました。「受付が冷たく、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説明も短かった」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それだけです。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その直後、ホームページのアクセス数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・予約件数が激減。新患予約は前年同月比で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約</a:t>
            </a:r>
            <a:r>
              <a:rPr lang="en-US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31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％減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。結果、売上が</a:t>
            </a:r>
            <a:r>
              <a:rPr lang="en-US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割近く</a:t>
            </a:r>
            <a:r>
              <a:rPr lang="ja-JP" altLang="en-US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減少</a:t>
            </a:r>
            <a:r>
              <a:rPr lang="ja-JP" altLang="en-US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しました。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歯科専門口コミ対策会社による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クライアント報告（東京）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9" name="四角形: 1 つの角を丸める 8">
            <a:extLst>
              <a:ext uri="{FF2B5EF4-FFF2-40B4-BE49-F238E27FC236}">
                <a16:creationId xmlns:a16="http://schemas.microsoft.com/office/drawing/2014/main" id="{9F3F91CC-4DE8-45CA-7657-1BEF50C630DF}"/>
              </a:ext>
            </a:extLst>
          </p:cNvPr>
          <p:cNvSpPr/>
          <p:nvPr/>
        </p:nvSpPr>
        <p:spPr>
          <a:xfrm>
            <a:off x="4182534" y="3083506"/>
            <a:ext cx="2607736" cy="17848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■ 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事例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</a:t>
            </a:r>
            <a:r>
              <a:rPr lang="en-US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★2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レビューで</a:t>
            </a:r>
            <a:r>
              <a:rPr lang="ja-JP" altLang="ja-JP" sz="1100" b="1" u="sng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来院数</a:t>
            </a:r>
            <a:r>
              <a:rPr lang="en-US" altLang="ja-JP" sz="1100" b="1" u="sng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22</a:t>
            </a:r>
            <a:r>
              <a:rPr lang="ja-JP" altLang="ja-JP" sz="1100" b="1" u="sng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％減少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地方の保険診療クリニック。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「待ち時間が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時間で、説明も雑だった」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─★2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評価。この投稿後、その月の来院数は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前年同月比で</a:t>
            </a:r>
            <a:r>
              <a:rPr lang="en-US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22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％減少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全国医療マーケティング会社（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2023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年事例）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医療マーケ協会ヒアリング資料より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0" name="四角形: 1 つの角を丸める 9">
            <a:extLst>
              <a:ext uri="{FF2B5EF4-FFF2-40B4-BE49-F238E27FC236}">
                <a16:creationId xmlns:a16="http://schemas.microsoft.com/office/drawing/2014/main" id="{DF2C1A2F-6F27-DDC2-FC9A-71B1A4A5A23E}"/>
              </a:ext>
            </a:extLst>
          </p:cNvPr>
          <p:cNvSpPr/>
          <p:nvPr/>
        </p:nvSpPr>
        <p:spPr>
          <a:xfrm>
            <a:off x="2370670" y="4973220"/>
            <a:ext cx="4428068" cy="17848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■ 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事例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</a:t>
            </a:r>
            <a:r>
              <a:rPr lang="en-US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★1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レビューが連鎖し、患者が</a:t>
            </a:r>
            <a:r>
              <a:rPr lang="en-US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1/3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に</a:t>
            </a:r>
            <a:endParaRPr lang="en-US" altLang="ja-JP" sz="1000" b="1" dirty="0">
              <a:solidFill>
                <a:srgbClr val="C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激減」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地方都市のクリニック。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最初は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★5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が多く集患も順調でしたが、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「待ち時間が長</a:t>
            </a:r>
            <a:r>
              <a:rPr lang="ja-JP" altLang="en-US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い」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★1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レビューが投稿されると、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それをきっかけに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次々と</a:t>
            </a:r>
            <a:r>
              <a:rPr lang="en-US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★1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が連鎖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。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医師の診療方針やスタッフ対応まで批判の対象と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なり、現在は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平均</a:t>
            </a:r>
            <a:r>
              <a:rPr lang="en-US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★3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台に低下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、集患は当時の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en-US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1/3</a:t>
            </a:r>
            <a:r>
              <a:rPr lang="ja-JP" altLang="ja-JP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にま</a:t>
            </a:r>
            <a:r>
              <a:rPr lang="ja-JP" altLang="en-US" sz="1100" b="1" u="sng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で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落ち込んでいます。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en-US" altLang="ja-JP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※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2025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5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月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/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地方都市某診療所・レビュー数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53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）</a:t>
            </a:r>
            <a:endParaRPr lang="en-US" altLang="ja-JP" sz="1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　　　　　　　　　</a:t>
            </a:r>
            <a:r>
              <a:rPr lang="en-US" altLang="ja-JP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弊社インタビューデータより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1" name="四角形: 1 つの角を丸める 10">
            <a:extLst>
              <a:ext uri="{FF2B5EF4-FFF2-40B4-BE49-F238E27FC236}">
                <a16:creationId xmlns:a16="http://schemas.microsoft.com/office/drawing/2014/main" id="{1A981AA9-DDD3-7DFB-04D5-1AF7916EF1EB}"/>
              </a:ext>
            </a:extLst>
          </p:cNvPr>
          <p:cNvSpPr/>
          <p:nvPr/>
        </p:nvSpPr>
        <p:spPr>
          <a:xfrm>
            <a:off x="67729" y="4973219"/>
            <a:ext cx="2294474" cy="178482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ja-JP" sz="14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■ 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事例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4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lang="ja-JP" altLang="ja-JP" sz="1000" b="1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「父が心配」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と知恵袋に書き込んだ息子の声</a:t>
            </a:r>
            <a:r>
              <a:rPr lang="ja-JP" altLang="en-US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「嘘のような悪質レビューが多くつき、削除しても評価は星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前後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…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」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「どう改善すべきでしょうか？」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2023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6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月・</a:t>
            </a:r>
            <a:r>
              <a:rPr lang="en-US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Yahoo!</a:t>
            </a:r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知恵袋より）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ネットには、医師の家族までが心配し相談を投稿する時代になっています。</a:t>
            </a:r>
            <a:endParaRPr lang="ja-JP" altLang="ja-JP" sz="10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65C695-4E79-2E1D-8DED-AFBB25D4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61" t="3636" r="6328" b="59098"/>
          <a:stretch/>
        </p:blipFill>
        <p:spPr>
          <a:xfrm>
            <a:off x="5410200" y="55186"/>
            <a:ext cx="1445116" cy="246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4CB424-FC4E-29EA-34C3-3654F31D0512}"/>
              </a:ext>
            </a:extLst>
          </p:cNvPr>
          <p:cNvSpPr txBox="1"/>
          <p:nvPr/>
        </p:nvSpPr>
        <p:spPr>
          <a:xfrm>
            <a:off x="126997" y="-20009"/>
            <a:ext cx="51704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4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見えない経営リスク</a:t>
            </a:r>
            <a:r>
              <a:rPr lang="ja-JP" altLang="en-US" sz="4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に</a:t>
            </a:r>
            <a:endParaRPr lang="en-US" altLang="ja-JP" sz="40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4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備えていますか？</a:t>
            </a:r>
            <a:endParaRPr lang="ja-JP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C62A98B4-84FA-5252-910A-EE936BF62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126773"/>
              </p:ext>
            </p:extLst>
          </p:nvPr>
        </p:nvGraphicFramePr>
        <p:xfrm>
          <a:off x="2633129" y="3419326"/>
          <a:ext cx="1210734" cy="138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グラフ 28">
            <a:extLst>
              <a:ext uri="{FF2B5EF4-FFF2-40B4-BE49-F238E27FC236}">
                <a16:creationId xmlns:a16="http://schemas.microsoft.com/office/drawing/2014/main" id="{FDC1C4ED-1A52-BEA0-2B9E-621868685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35671"/>
              </p:ext>
            </p:extLst>
          </p:nvPr>
        </p:nvGraphicFramePr>
        <p:xfrm>
          <a:off x="2396067" y="5185538"/>
          <a:ext cx="1236126" cy="107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8DC1722-AC8B-743C-D135-B9C5E94F77AB}"/>
              </a:ext>
            </a:extLst>
          </p:cNvPr>
          <p:cNvSpPr txBox="1"/>
          <p:nvPr/>
        </p:nvSpPr>
        <p:spPr>
          <a:xfrm>
            <a:off x="2894564" y="3433024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C00000"/>
                </a:solidFill>
              </a:rPr>
              <a:t>31</a:t>
            </a:r>
            <a:r>
              <a:rPr kumimoji="1" lang="en-US" altLang="ja-JP" b="1" dirty="0">
                <a:solidFill>
                  <a:srgbClr val="C00000"/>
                </a:solidFill>
              </a:rPr>
              <a:t>%</a:t>
            </a:r>
            <a:r>
              <a:rPr kumimoji="1" lang="ja-JP" altLang="en-US" sz="1400" b="1" dirty="0">
                <a:solidFill>
                  <a:srgbClr val="C00000"/>
                </a:solidFill>
              </a:rPr>
              <a:t>減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0411798-ECB3-E00C-849A-A1EF8EE5733B}"/>
              </a:ext>
            </a:extLst>
          </p:cNvPr>
          <p:cNvSpPr/>
          <p:nvPr/>
        </p:nvSpPr>
        <p:spPr>
          <a:xfrm>
            <a:off x="2396063" y="6286267"/>
            <a:ext cx="1236125" cy="3068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1"/>
                </a:solidFill>
              </a:rPr>
              <a:t>66</a:t>
            </a:r>
            <a:r>
              <a:rPr kumimoji="1" lang="en-US" altLang="ja-JP" b="1" dirty="0">
                <a:solidFill>
                  <a:schemeClr val="bg1"/>
                </a:solidFill>
              </a:rPr>
              <a:t>%</a:t>
            </a:r>
            <a:r>
              <a:rPr kumimoji="1" lang="ja-JP" altLang="en-US" b="1" dirty="0">
                <a:solidFill>
                  <a:schemeClr val="bg1"/>
                </a:solidFill>
              </a:rPr>
              <a:t>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B46D894-E376-DB3C-BA0F-E67A66505EFA}"/>
              </a:ext>
            </a:extLst>
          </p:cNvPr>
          <p:cNvSpPr txBox="1"/>
          <p:nvPr/>
        </p:nvSpPr>
        <p:spPr>
          <a:xfrm>
            <a:off x="-186271" y="6803663"/>
            <a:ext cx="4030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ja-JP" sz="3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先生は、こう思っていませんか？</a:t>
            </a:r>
            <a:endParaRPr lang="ja-JP" altLang="ja-JP" sz="36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53A1EA9-CF83-261B-219E-CA0AF0A527CA}"/>
              </a:ext>
            </a:extLst>
          </p:cNvPr>
          <p:cNvSpPr txBox="1"/>
          <p:nvPr/>
        </p:nvSpPr>
        <p:spPr>
          <a:xfrm>
            <a:off x="-2684" y="8771980"/>
            <a:ext cx="6860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《</a:t>
            </a:r>
            <a:r>
              <a:rPr lang="ja-JP" altLang="ja-JP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口コミリスクは</a:t>
            </a:r>
            <a:r>
              <a:rPr lang="ja-JP" altLang="en-US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ja-JP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たった</a:t>
            </a:r>
            <a:r>
              <a:rPr lang="en-US" altLang="ja-JP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件で経営を左右する力</a:t>
            </a:r>
            <a:r>
              <a:rPr lang="ja-JP" altLang="en-US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を持っている</a:t>
            </a:r>
            <a:r>
              <a:rPr lang="en-US" altLang="ja-JP" sz="1800" b="1" dirty="0">
                <a:solidFill>
                  <a:srgbClr val="0070C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》</a:t>
            </a:r>
          </a:p>
        </p:txBody>
      </p:sp>
      <p:sp>
        <p:nvSpPr>
          <p:cNvPr id="38" name="フローチャート: 代替処理 37">
            <a:extLst>
              <a:ext uri="{FF2B5EF4-FFF2-40B4-BE49-F238E27FC236}">
                <a16:creationId xmlns:a16="http://schemas.microsoft.com/office/drawing/2014/main" id="{A8EFC9E8-3FFA-627B-3C57-8A0F7E6D2A35}"/>
              </a:ext>
            </a:extLst>
          </p:cNvPr>
          <p:cNvSpPr/>
          <p:nvPr/>
        </p:nvSpPr>
        <p:spPr>
          <a:xfrm>
            <a:off x="3852330" y="6899201"/>
            <a:ext cx="2946402" cy="1303061"/>
          </a:xfrm>
          <a:prstGeom prst="flowChartAlternateProcess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ja-JP" altLang="en-US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• </a:t>
            </a:r>
            <a:r>
              <a:rPr lang="ja-JP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「うちは大丈夫だろう」</a:t>
            </a:r>
            <a:endParaRPr lang="ja-JP" altLang="ja-JP" sz="1400" dirty="0">
              <a:solidFill>
                <a:schemeClr val="accent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• </a:t>
            </a:r>
            <a:r>
              <a:rPr lang="ja-JP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「気にしても仕方ない」</a:t>
            </a:r>
            <a:endParaRPr lang="ja-JP" altLang="ja-JP" sz="1400" dirty="0">
              <a:solidFill>
                <a:schemeClr val="accent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• </a:t>
            </a:r>
            <a:r>
              <a:rPr lang="ja-JP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「時間もない</a:t>
            </a:r>
            <a:r>
              <a:rPr lang="ja-JP" altLang="en-US" sz="1400" b="1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」</a:t>
            </a:r>
            <a:endParaRPr lang="en-US" altLang="ja-JP" sz="1400" b="1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• </a:t>
            </a:r>
            <a:r>
              <a:rPr lang="ja-JP" altLang="ja-JP" sz="1400" b="1" dirty="0">
                <a:solidFill>
                  <a:schemeClr val="accent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「面倒だ」</a:t>
            </a:r>
            <a:endParaRPr lang="en-US" altLang="ja-JP" sz="1400" b="1" dirty="0">
              <a:solidFill>
                <a:schemeClr val="accent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3EC7900-88BC-1984-97B3-FBEA00F82CEC}"/>
              </a:ext>
            </a:extLst>
          </p:cNvPr>
          <p:cNvSpPr txBox="1"/>
          <p:nvPr/>
        </p:nvSpPr>
        <p:spPr>
          <a:xfrm>
            <a:off x="-2684" y="8263758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rgbClr val="0070C0"/>
                </a:solidFill>
              </a:rPr>
              <a:t>➡書かれる前の対策から！</a:t>
            </a:r>
          </a:p>
        </p:txBody>
      </p:sp>
      <p:pic>
        <p:nvPicPr>
          <p:cNvPr id="40" name="Picture 4" descr="画像が生成されました">
            <a:extLst>
              <a:ext uri="{FF2B5EF4-FFF2-40B4-BE49-F238E27FC236}">
                <a16:creationId xmlns:a16="http://schemas.microsoft.com/office/drawing/2014/main" id="{6B297A9F-4EEB-D52A-22E2-03864DEB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55" y="7218086"/>
            <a:ext cx="701544" cy="7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7D4E4D2-22EE-305E-DEC3-A12DDECF9483}"/>
              </a:ext>
            </a:extLst>
          </p:cNvPr>
          <p:cNvSpPr/>
          <p:nvPr/>
        </p:nvSpPr>
        <p:spPr>
          <a:xfrm>
            <a:off x="4182534" y="3112453"/>
            <a:ext cx="2379135" cy="2403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来院数</a:t>
            </a:r>
            <a:r>
              <a:rPr kumimoji="1" lang="en-US" altLang="ja-JP" b="1" dirty="0">
                <a:solidFill>
                  <a:schemeClr val="bg1"/>
                </a:solidFill>
              </a:rPr>
              <a:t>22%</a:t>
            </a:r>
            <a:r>
              <a:rPr kumimoji="1" lang="ja-JP" altLang="en-US" b="1" dirty="0">
                <a:solidFill>
                  <a:schemeClr val="bg1"/>
                </a:solidFill>
              </a:rPr>
              <a:t>減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BBB8710-DCE6-D6DF-07F1-4A3CD2565520}"/>
              </a:ext>
            </a:extLst>
          </p:cNvPr>
          <p:cNvSpPr/>
          <p:nvPr/>
        </p:nvSpPr>
        <p:spPr>
          <a:xfrm>
            <a:off x="76197" y="5030486"/>
            <a:ext cx="1896536" cy="2188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低評価に悩む家族の声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41F295FB-7F6B-94B6-DCA6-A90FB503A4FA}"/>
              </a:ext>
            </a:extLst>
          </p:cNvPr>
          <p:cNvSpPr/>
          <p:nvPr/>
        </p:nvSpPr>
        <p:spPr>
          <a:xfrm>
            <a:off x="186266" y="7978591"/>
            <a:ext cx="3445922" cy="296075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海外では常識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A1D6DD-CA8C-156D-D6F4-CA19C83EA4D1}"/>
              </a:ext>
            </a:extLst>
          </p:cNvPr>
          <p:cNvSpPr txBox="1"/>
          <p:nvPr/>
        </p:nvSpPr>
        <p:spPr>
          <a:xfrm>
            <a:off x="6442502" y="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⑪</a:t>
            </a:r>
          </a:p>
        </p:txBody>
      </p:sp>
    </p:spTree>
    <p:extLst>
      <p:ext uri="{BB962C8B-B14F-4D97-AF65-F5344CB8AC3E}">
        <p14:creationId xmlns:p14="http://schemas.microsoft.com/office/powerpoint/2010/main" val="422823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2E96BF4-367A-F5EE-67AE-791591EA93DE}"/>
              </a:ext>
            </a:extLst>
          </p:cNvPr>
          <p:cNvSpPr/>
          <p:nvPr/>
        </p:nvSpPr>
        <p:spPr>
          <a:xfrm>
            <a:off x="66342" y="8153286"/>
            <a:ext cx="3582791" cy="890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B5AF44-8B83-6F50-E8AA-9EC00D95303C}"/>
              </a:ext>
            </a:extLst>
          </p:cNvPr>
          <p:cNvSpPr txBox="1"/>
          <p:nvPr/>
        </p:nvSpPr>
        <p:spPr>
          <a:xfrm>
            <a:off x="-4235" y="6671831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24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ー「業界初」クリニックの</a:t>
            </a:r>
            <a:r>
              <a:rPr lang="ja-JP" altLang="en-US" sz="2400" b="1" i="1" kern="100" dirty="0">
                <a:solidFill>
                  <a:srgbClr val="7030A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”ネガティブレビュー対策”</a:t>
            </a:r>
            <a:r>
              <a:rPr lang="ja-JP" altLang="en-US" sz="24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ー</a:t>
            </a:r>
            <a:endParaRPr lang="en-US" altLang="ja-JP" sz="2400" b="1" i="1" kern="100" dirty="0">
              <a:solidFill>
                <a:schemeClr val="accent1">
                  <a:lumMod val="75000"/>
                </a:schemeClr>
              </a:solidFill>
              <a:effectLst/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4" descr="画像が生成されました">
            <a:extLst>
              <a:ext uri="{FF2B5EF4-FFF2-40B4-BE49-F238E27FC236}">
                <a16:creationId xmlns:a16="http://schemas.microsoft.com/office/drawing/2014/main" id="{0BDB12A6-EB96-7587-62EA-FF7EB552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34"/>
            <a:ext cx="1507731" cy="21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E04D06-6813-DA80-7416-E3C54DA2AA54}"/>
              </a:ext>
            </a:extLst>
          </p:cNvPr>
          <p:cNvSpPr txBox="1"/>
          <p:nvPr/>
        </p:nvSpPr>
        <p:spPr>
          <a:xfrm>
            <a:off x="1533151" y="112834"/>
            <a:ext cx="532061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■ </a:t>
            </a:r>
            <a:r>
              <a:rPr lang="ja-JP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厚労省も対応できない、医療業界の「レビュー対策の穴」</a:t>
            </a:r>
          </a:p>
          <a:p>
            <a:pPr>
              <a:buNone/>
            </a:pPr>
            <a:r>
              <a:rPr lang="en-US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Google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レビューは医院側で削除も編集もできません。また、医療法</a:t>
            </a:r>
            <a:endParaRPr lang="en-US" altLang="ja-JP" sz="14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や守秘義務の制約で反論すら難しい。実際に訴訟を起こしても、</a:t>
            </a:r>
            <a:endParaRPr lang="en-US" altLang="ja-JP" sz="14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時間と費用がかかり、勝訴できる保証もないのが現実です。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C5ACDE-6801-6B36-3879-D46C5B793A93}"/>
              </a:ext>
            </a:extLst>
          </p:cNvPr>
          <p:cNvSpPr txBox="1"/>
          <p:nvPr/>
        </p:nvSpPr>
        <p:spPr>
          <a:xfrm>
            <a:off x="1533151" y="1097719"/>
            <a:ext cx="5324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■ </a:t>
            </a:r>
            <a:r>
              <a:rPr lang="ja-JP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数字が示す</a:t>
            </a:r>
            <a:r>
              <a:rPr lang="en-US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“</a:t>
            </a:r>
            <a:r>
              <a:rPr lang="ja-JP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無関心では済まされない</a:t>
            </a:r>
            <a:r>
              <a:rPr lang="en-US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”</a:t>
            </a:r>
            <a:r>
              <a:rPr lang="ja-JP" altLang="ja-JP" sz="1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現状</a:t>
            </a:r>
            <a:endParaRPr lang="ja-JP" altLang="ja-JP" sz="16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• 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福岡市医師会の調査（</a:t>
            </a:r>
            <a:r>
              <a:rPr lang="en-US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2022–2023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年）では、</a:t>
            </a:r>
            <a:endParaRPr lang="en-US" altLang="ja-JP" sz="14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49.5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％の医療機関が低評価レビューに悩まされている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と回答。</a:t>
            </a:r>
          </a:p>
          <a:p>
            <a:r>
              <a:rPr lang="en-US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• 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日本全国の開業医約</a:t>
            </a:r>
            <a:r>
              <a:rPr lang="en-US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17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万施設のうち、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60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％（約</a:t>
            </a:r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10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万施設）が</a:t>
            </a:r>
            <a:endParaRPr lang="en-US" altLang="ja-JP" sz="14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★1</a:t>
            </a:r>
            <a:r>
              <a:rPr lang="ja-JP" altLang="ja-JP" sz="1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評価による影響を受けている</a:t>
            </a:r>
            <a:r>
              <a:rPr lang="ja-JP" altLang="ja-JP" sz="1400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と推定されます。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453D3B-B68B-490C-873A-0CAE38336077}"/>
              </a:ext>
            </a:extLst>
          </p:cNvPr>
          <p:cNvSpPr txBox="1"/>
          <p:nvPr/>
        </p:nvSpPr>
        <p:spPr>
          <a:xfrm>
            <a:off x="209149" y="2451183"/>
            <a:ext cx="6439702" cy="143116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2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必須対策➊</a:t>
            </a:r>
            <a:endParaRPr lang="en-US" altLang="ja-JP" sz="20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2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</a:t>
            </a:r>
            <a:r>
              <a:rPr lang="ja-JP" altLang="ja-JP" sz="2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en-US" sz="2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ネガティブレビューを</a:t>
            </a:r>
            <a:r>
              <a:rPr lang="ja-JP" altLang="ja-JP" sz="20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書かれる前」</a:t>
            </a:r>
            <a:r>
              <a:rPr lang="ja-JP" altLang="en-US" sz="2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の戦略</a:t>
            </a:r>
            <a:endParaRPr lang="en-US" altLang="ja-JP" sz="20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endParaRPr lang="en-US" altLang="ja-JP" sz="7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2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必須対策➋</a:t>
            </a:r>
            <a:endParaRPr lang="en-US" altLang="ja-JP" sz="20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en-US" sz="20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「ネガティブレビューを書かれた後」の戦略</a:t>
            </a:r>
            <a:endParaRPr lang="ja-JP" altLang="ja-JP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7" name="Picture 2" descr="グッド 手イラスト No: 2466529">
            <a:extLst>
              <a:ext uri="{FF2B5EF4-FFF2-40B4-BE49-F238E27FC236}">
                <a16:creationId xmlns:a16="http://schemas.microsoft.com/office/drawing/2014/main" id="{532EA6C8-A9ED-988A-119E-FF105612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66" y="5068872"/>
            <a:ext cx="515493" cy="5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0C176D-1732-0106-FF5F-A4B76CE6A004}"/>
              </a:ext>
            </a:extLst>
          </p:cNvPr>
          <p:cNvSpPr txBox="1"/>
          <p:nvPr/>
        </p:nvSpPr>
        <p:spPr>
          <a:xfrm>
            <a:off x="0" y="4385740"/>
            <a:ext cx="68537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3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レビュー</a:t>
            </a:r>
            <a:r>
              <a:rPr lang="ja-JP" altLang="ja-JP" sz="3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放置＝経営リスク</a:t>
            </a:r>
            <a:r>
              <a:rPr lang="ja-JP" altLang="en-US" sz="36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拡大</a:t>
            </a:r>
            <a:endParaRPr lang="ja-JP" altLang="ja-JP" sz="36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85C110-F62D-E827-FE0A-527CEC5D14DA}"/>
              </a:ext>
            </a:extLst>
          </p:cNvPr>
          <p:cNvSpPr txBox="1"/>
          <p:nvPr/>
        </p:nvSpPr>
        <p:spPr>
          <a:xfrm>
            <a:off x="209149" y="5112317"/>
            <a:ext cx="2552699" cy="15696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ja-JP" sz="2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「うちはまだ大丈夫」という考えが、</a:t>
            </a:r>
            <a:endParaRPr lang="en-US" altLang="ja-JP" sz="2400" b="1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2400" b="1" dirty="0"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最も危ないのかもしれません。</a:t>
            </a:r>
            <a:endParaRPr lang="ja-JP" altLang="ja-JP" sz="2400" dirty="0">
              <a:solidFill>
                <a:srgbClr val="00206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A151BE3-54C6-A108-12F6-9A531AE982CE}"/>
              </a:ext>
            </a:extLst>
          </p:cNvPr>
          <p:cNvSpPr txBox="1"/>
          <p:nvPr/>
        </p:nvSpPr>
        <p:spPr>
          <a:xfrm>
            <a:off x="2761848" y="5268237"/>
            <a:ext cx="3767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ja-JP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我々、日本開業医支援研究会は、</a:t>
            </a:r>
            <a:endParaRPr lang="en-US" altLang="ja-JP" b="1" kern="100" dirty="0">
              <a:effectLst/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この</a:t>
            </a:r>
            <a:r>
              <a:rPr lang="ja-JP" altLang="ja-JP" b="1" kern="100" dirty="0">
                <a:solidFill>
                  <a:srgbClr val="C0000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口コミリスクの対策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と、</a:t>
            </a:r>
            <a:endParaRPr lang="en-US" altLang="ja-JP" b="1" kern="100" dirty="0">
              <a:effectLst/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en-US" b="1" kern="100" dirty="0">
                <a:solidFill>
                  <a:srgbClr val="C0000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ノンストレス自由診療提案法</a:t>
            </a:r>
            <a:r>
              <a:rPr lang="ja-JP" altLang="en-US" b="1" kern="100" dirty="0"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endParaRPr lang="en-US" altLang="ja-JP" b="1" kern="100" dirty="0">
              <a:effectLst/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処方することが出来ます。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EE5EE1A-71DB-5517-7A40-17A17D7E35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296" r="8395" b="76907"/>
          <a:stretch/>
        </p:blipFill>
        <p:spPr>
          <a:xfrm>
            <a:off x="5805158" y="5691370"/>
            <a:ext cx="1052842" cy="77311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75F5630-9941-DC6B-46E6-1BC0FA55D786}"/>
              </a:ext>
            </a:extLst>
          </p:cNvPr>
          <p:cNvSpPr txBox="1"/>
          <p:nvPr/>
        </p:nvSpPr>
        <p:spPr>
          <a:xfrm>
            <a:off x="0" y="7399950"/>
            <a:ext cx="68537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en-US" sz="1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無料オンラインプレセミナーで“</a:t>
            </a:r>
            <a:r>
              <a:rPr lang="ja-JP" altLang="ja-JP" sz="1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先生のクリニックの未来</a:t>
            </a:r>
            <a:r>
              <a:rPr lang="ja-JP" altLang="en-US" sz="1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”</a:t>
            </a:r>
            <a:r>
              <a:rPr lang="ja-JP" altLang="ja-JP" sz="1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endParaRPr lang="en-US" altLang="ja-JP" sz="1800" b="1" kern="100" dirty="0">
              <a:solidFill>
                <a:srgbClr val="002060"/>
              </a:solidFill>
              <a:effectLst/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en-US" b="1" kern="100" dirty="0">
                <a:solidFill>
                  <a:srgbClr val="00206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1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一緒に考えてみませんか？</a:t>
            </a:r>
            <a:endParaRPr lang="ja-JP" altLang="ja-JP" sz="1400" kern="100" dirty="0">
              <a:solidFill>
                <a:srgbClr val="00206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5" name="Picture 2" descr="バッドイラスト｜無料イラスト・フリー素材なら「イラストAC」">
            <a:extLst>
              <a:ext uri="{FF2B5EF4-FFF2-40B4-BE49-F238E27FC236}">
                <a16:creationId xmlns:a16="http://schemas.microsoft.com/office/drawing/2014/main" id="{D1E42F25-50D0-D063-277D-869C4BBED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12846"/>
          <a:stretch/>
        </p:blipFill>
        <p:spPr bwMode="auto">
          <a:xfrm>
            <a:off x="66342" y="7464761"/>
            <a:ext cx="964465" cy="5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6B5C38D-58AD-C82C-1767-E7D5D9760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0" t="25399" r="29530" b="28188"/>
          <a:stretch/>
        </p:blipFill>
        <p:spPr>
          <a:xfrm>
            <a:off x="233381" y="8347036"/>
            <a:ext cx="630385" cy="53091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83A6127-D8BC-53A2-C3FC-947B0A1A9273}"/>
              </a:ext>
            </a:extLst>
          </p:cNvPr>
          <p:cNvSpPr txBox="1"/>
          <p:nvPr/>
        </p:nvSpPr>
        <p:spPr>
          <a:xfrm>
            <a:off x="781139" y="84140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日本開業医支援研究会</a:t>
            </a:r>
            <a:endParaRPr kumimoji="1" lang="en-US" altLang="ja-JP" b="1" dirty="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FC5B254-78CC-B8D0-2EFC-7673650A0DDD}"/>
              </a:ext>
            </a:extLst>
          </p:cNvPr>
          <p:cNvCxnSpPr>
            <a:cxnSpLocks/>
          </p:cNvCxnSpPr>
          <p:nvPr/>
        </p:nvCxnSpPr>
        <p:spPr>
          <a:xfrm flipH="1">
            <a:off x="1735667" y="1097719"/>
            <a:ext cx="4913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6AB6FED-477D-DCB0-6AFE-BDFFABF8A758}"/>
              </a:ext>
            </a:extLst>
          </p:cNvPr>
          <p:cNvCxnSpPr>
            <a:cxnSpLocks/>
          </p:cNvCxnSpPr>
          <p:nvPr/>
        </p:nvCxnSpPr>
        <p:spPr>
          <a:xfrm flipH="1">
            <a:off x="1703965" y="2303567"/>
            <a:ext cx="4913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6">
            <a:extLst>
              <a:ext uri="{FF2B5EF4-FFF2-40B4-BE49-F238E27FC236}">
                <a16:creationId xmlns:a16="http://schemas.microsoft.com/office/drawing/2014/main" id="{A0DED8F5-8017-5132-0D9E-68CEBC83D1F5}"/>
              </a:ext>
            </a:extLst>
          </p:cNvPr>
          <p:cNvSpPr txBox="1"/>
          <p:nvPr/>
        </p:nvSpPr>
        <p:spPr>
          <a:xfrm>
            <a:off x="4235" y="7074290"/>
            <a:ext cx="684953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solidFill>
                  <a:srgbClr val="C00000"/>
                </a:solidFill>
              </a:rPr>
              <a:t>❖国内初“高評価口コミ量産”と“失敗しない自由診療倍増”の秘策あり❖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9C1DA0-A657-CF31-9354-5E5892873D66}"/>
              </a:ext>
            </a:extLst>
          </p:cNvPr>
          <p:cNvSpPr txBox="1"/>
          <p:nvPr/>
        </p:nvSpPr>
        <p:spPr>
          <a:xfrm>
            <a:off x="209149" y="3949376"/>
            <a:ext cx="643970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00000"/>
                </a:solidFill>
              </a:rPr>
              <a:t>必須対策❸「自由診療売上倍増」のためのテクニカル戦略</a:t>
            </a:r>
          </a:p>
        </p:txBody>
      </p:sp>
      <p:pic>
        <p:nvPicPr>
          <p:cNvPr id="1026" name="Picture 2" descr="女性参加費を無料にしました！第21回「カップリング」 | 「いいすこぅ」の 出雲（島根）ご縁ブログ">
            <a:extLst>
              <a:ext uri="{FF2B5EF4-FFF2-40B4-BE49-F238E27FC236}">
                <a16:creationId xmlns:a16="http://schemas.microsoft.com/office/drawing/2014/main" id="{75395118-523A-BA64-A718-C8B2CCD4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9261">
            <a:off x="5575021" y="2725360"/>
            <a:ext cx="1153189" cy="10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飾らずに、うるおす。 | 加湿器 RXT TYPE スペシャルサイト | ダイニチ工業株式会社">
            <a:extLst>
              <a:ext uri="{FF2B5EF4-FFF2-40B4-BE49-F238E27FC236}">
                <a16:creationId xmlns:a16="http://schemas.microsoft.com/office/drawing/2014/main" id="{C42ADC63-78B3-D76A-0393-B391E702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1" y="2933278"/>
            <a:ext cx="681704" cy="5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DE92F5-C13E-0D27-A52B-EB237CD9E213}"/>
              </a:ext>
            </a:extLst>
          </p:cNvPr>
          <p:cNvSpPr/>
          <p:nvPr/>
        </p:nvSpPr>
        <p:spPr>
          <a:xfrm>
            <a:off x="3733800" y="8167036"/>
            <a:ext cx="3057858" cy="8909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社名等</a:t>
            </a:r>
          </a:p>
        </p:txBody>
      </p:sp>
    </p:spTree>
    <p:extLst>
      <p:ext uri="{BB962C8B-B14F-4D97-AF65-F5344CB8AC3E}">
        <p14:creationId xmlns:p14="http://schemas.microsoft.com/office/powerpoint/2010/main" val="223747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</TotalTime>
  <Words>784</Words>
  <Application>Microsoft Office PowerPoint</Application>
  <PresentationFormat>画面に合わせる (4:3)</PresentationFormat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新治 宮本</dc:creator>
  <cp:lastModifiedBy>新治 宮本</cp:lastModifiedBy>
  <cp:revision>9</cp:revision>
  <cp:lastPrinted>2025-06-20T08:29:51Z</cp:lastPrinted>
  <dcterms:created xsi:type="dcterms:W3CDTF">2025-06-08T03:56:34Z</dcterms:created>
  <dcterms:modified xsi:type="dcterms:W3CDTF">2025-08-30T06:53:09Z</dcterms:modified>
</cp:coreProperties>
</file>