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60"/>
  </p:normalViewPr>
  <p:slideViewPr>
    <p:cSldViewPr snapToGrid="0">
      <p:cViewPr varScale="1">
        <p:scale>
          <a:sx n="74" d="100"/>
          <a:sy n="74" d="100"/>
        </p:scale>
        <p:origin x="20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100993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239862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303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336037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252783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35219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324091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2756130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54871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416412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2BC304-D1E4-47BF-AF5F-D0C344CA1771}" type="datetimeFigureOut">
              <a:rPr kumimoji="1" lang="ja-JP" altLang="en-US" smtClean="0"/>
              <a:t>2025/8/30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893050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62BC304-D1E4-47BF-AF5F-D0C344CA1771}" type="datetimeFigureOut">
              <a:rPr kumimoji="1" lang="ja-JP" altLang="en-US" smtClean="0"/>
              <a:t>2025/8/30</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A8E5144-1C87-40A9-93F3-9F43C3C4A338}" type="slidenum">
              <a:rPr kumimoji="1" lang="ja-JP" altLang="en-US" smtClean="0"/>
              <a:t>‹#›</a:t>
            </a:fld>
            <a:endParaRPr kumimoji="1" lang="ja-JP" altLang="en-US"/>
          </a:p>
        </p:txBody>
      </p:sp>
    </p:spTree>
    <p:extLst>
      <p:ext uri="{BB962C8B-B14F-4D97-AF65-F5344CB8AC3E}">
        <p14:creationId xmlns:p14="http://schemas.microsoft.com/office/powerpoint/2010/main" val="29782385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ankei.com/article/20170412-ASK7EBRM2VMADPNXBCRZ47RSXY/"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nn.jp/articles/-/687840?utm_source=chatgpt.com"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5081C23-0BD2-25FA-6184-8361B69322F5}"/>
              </a:ext>
            </a:extLst>
          </p:cNvPr>
          <p:cNvSpPr txBox="1"/>
          <p:nvPr/>
        </p:nvSpPr>
        <p:spPr>
          <a:xfrm>
            <a:off x="1227667" y="88681"/>
            <a:ext cx="5623122" cy="646331"/>
          </a:xfrm>
          <a:prstGeom prst="rect">
            <a:avLst/>
          </a:prstGeom>
          <a:solidFill>
            <a:schemeClr val="accent1">
              <a:lumMod val="20000"/>
              <a:lumOff val="80000"/>
            </a:schemeClr>
          </a:solidFill>
        </p:spPr>
        <p:txBody>
          <a:bodyPr wrap="square">
            <a:spAutoFit/>
          </a:bodyPr>
          <a:lstStyle/>
          <a:p>
            <a:r>
              <a:rPr lang="ja-JP" altLang="ja-JP" sz="3600" b="1" kern="100" dirty="0">
                <a:solidFill>
                  <a:srgbClr val="002060"/>
                </a:solidFill>
                <a:effectLst/>
                <a:latin typeface="游明朝" panose="02020400000000000000" pitchFamily="18" charset="-128"/>
                <a:ea typeface="游明朝" panose="02020400000000000000" pitchFamily="18" charset="-128"/>
                <a:cs typeface="Times New Roman" panose="02020603050405020304" pitchFamily="18" charset="0"/>
              </a:rPr>
              <a:t>《口コミリスクの実情》</a:t>
            </a:r>
            <a:r>
              <a:rPr lang="ja-JP" altLang="en-US" b="1" kern="100" dirty="0">
                <a:solidFill>
                  <a:srgbClr val="002060"/>
                </a:solidFill>
                <a:effectLst/>
                <a:latin typeface="游明朝" panose="02020400000000000000" pitchFamily="18" charset="-128"/>
                <a:ea typeface="游明朝" panose="02020400000000000000" pitchFamily="18" charset="-128"/>
                <a:cs typeface="Times New Roman" panose="02020603050405020304" pitchFamily="18" charset="0"/>
              </a:rPr>
              <a:t>⑩</a:t>
            </a:r>
            <a:endParaRPr lang="ja-JP" altLang="ja-JP" sz="3600" kern="100" dirty="0">
              <a:solidFill>
                <a:srgbClr val="00206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6" name="図 5">
            <a:extLst>
              <a:ext uri="{FF2B5EF4-FFF2-40B4-BE49-F238E27FC236}">
                <a16:creationId xmlns:a16="http://schemas.microsoft.com/office/drawing/2014/main" id="{4B4DFABB-F050-AA9F-5686-98DBEE54CF0C}"/>
              </a:ext>
            </a:extLst>
          </p:cNvPr>
          <p:cNvPicPr>
            <a:picLocks noChangeAspect="1"/>
          </p:cNvPicPr>
          <p:nvPr/>
        </p:nvPicPr>
        <p:blipFill>
          <a:blip r:embed="rId2"/>
          <a:srcRect t="6869" r="35869" b="9731"/>
          <a:stretch/>
        </p:blipFill>
        <p:spPr>
          <a:xfrm>
            <a:off x="313266" y="2851710"/>
            <a:ext cx="2209801" cy="1915645"/>
          </a:xfrm>
          <a:prstGeom prst="rect">
            <a:avLst/>
          </a:prstGeom>
          <a:ln>
            <a:solidFill>
              <a:schemeClr val="accent1"/>
            </a:solidFill>
          </a:ln>
        </p:spPr>
      </p:pic>
      <p:sp>
        <p:nvSpPr>
          <p:cNvPr id="8" name="テキスト ボックス 7">
            <a:extLst>
              <a:ext uri="{FF2B5EF4-FFF2-40B4-BE49-F238E27FC236}">
                <a16:creationId xmlns:a16="http://schemas.microsoft.com/office/drawing/2014/main" id="{49DFECA8-AC4E-4A0B-9A13-B3E9D076DA9A}"/>
              </a:ext>
            </a:extLst>
          </p:cNvPr>
          <p:cNvSpPr txBox="1"/>
          <p:nvPr/>
        </p:nvSpPr>
        <p:spPr>
          <a:xfrm>
            <a:off x="2912533" y="2960575"/>
            <a:ext cx="3522133" cy="1200329"/>
          </a:xfrm>
          <a:prstGeom prst="rect">
            <a:avLst/>
          </a:prstGeom>
          <a:noFill/>
        </p:spPr>
        <p:txBody>
          <a:bodyPr wrap="square">
            <a:spAutoFit/>
          </a:bodyPr>
          <a:lstStyle/>
          <a:p>
            <a:pPr algn="just"/>
            <a:r>
              <a:rPr lang="ja-JP" altLang="ja-JP"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「無添加、イカサマくさい」</a:t>
            </a:r>
            <a:r>
              <a:rPr lang="ja-JP"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と書き込んだ人物の情報開示、認められず　無添くら寿司運営会社が敗訴　</a:t>
            </a:r>
            <a:endParaRPr lang="en-US"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endParaRPr>
          </a:p>
          <a:p>
            <a:pPr algn="just"/>
            <a:r>
              <a:rPr lang="ja-JP"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東京地裁</a:t>
            </a:r>
            <a:r>
              <a:rPr lang="en-US"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a:t>
            </a:r>
            <a:r>
              <a:rPr lang="ja-JP"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産経ニュース</a:t>
            </a:r>
            <a:r>
              <a:rPr lang="en-US"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a:t>
            </a:r>
            <a:endParaRPr lang="ja-JP" altLang="ja-JP"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0210CE0A-F0C3-A7B9-5AD7-C151A89577F2}"/>
              </a:ext>
            </a:extLst>
          </p:cNvPr>
          <p:cNvSpPr txBox="1"/>
          <p:nvPr/>
        </p:nvSpPr>
        <p:spPr>
          <a:xfrm>
            <a:off x="2999163" y="4338270"/>
            <a:ext cx="3620440" cy="200055"/>
          </a:xfrm>
          <a:prstGeom prst="rect">
            <a:avLst/>
          </a:prstGeom>
          <a:noFill/>
        </p:spPr>
        <p:txBody>
          <a:bodyPr wrap="square">
            <a:spAutoFit/>
          </a:bodyPr>
          <a:lstStyle/>
          <a:p>
            <a:pPr algn="just"/>
            <a:r>
              <a:rPr lang="en-US" altLang="ja-JP" sz="7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3"/>
              </a:rPr>
              <a:t>https://www.sankei.com/article/20170412-ASK7EBRM2VMADPNXBCRZ47RSXY/</a:t>
            </a:r>
            <a:endParaRPr lang="ja-JP" alt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18637937-722F-0C3C-84C5-1EAD9B921D1A}"/>
              </a:ext>
            </a:extLst>
          </p:cNvPr>
          <p:cNvSpPr txBox="1"/>
          <p:nvPr/>
        </p:nvSpPr>
        <p:spPr>
          <a:xfrm>
            <a:off x="279399" y="4876221"/>
            <a:ext cx="6299201" cy="738664"/>
          </a:xfrm>
          <a:prstGeom prst="rect">
            <a:avLst/>
          </a:prstGeom>
          <a:noFill/>
        </p:spPr>
        <p:txBody>
          <a:bodyPr wrap="square">
            <a:spAutoFit/>
          </a:bodyPr>
          <a:lstStyle/>
          <a:p>
            <a:pPr algn="just"/>
            <a:r>
              <a:rPr lang="ja-JP" altLang="ja-JP" sz="14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すべての業種にとって、今後、更に深刻化していくと考えられるネガティブレビュー等のインターネット上の評価は重要な集客、集患要素です。日頃からの対策と、問題発生時の迅速な対応が、企業の評判を守る鍵となります。</a:t>
            </a:r>
          </a:p>
        </p:txBody>
      </p:sp>
      <p:sp>
        <p:nvSpPr>
          <p:cNvPr id="14" name="テキスト ボックス 13">
            <a:extLst>
              <a:ext uri="{FF2B5EF4-FFF2-40B4-BE49-F238E27FC236}">
                <a16:creationId xmlns:a16="http://schemas.microsoft.com/office/drawing/2014/main" id="{B7463AD2-7F5F-E889-BD47-216C201F98A1}"/>
              </a:ext>
            </a:extLst>
          </p:cNvPr>
          <p:cNvSpPr txBox="1"/>
          <p:nvPr/>
        </p:nvSpPr>
        <p:spPr>
          <a:xfrm>
            <a:off x="2793999" y="6641310"/>
            <a:ext cx="3877091" cy="2015936"/>
          </a:xfrm>
          <a:prstGeom prst="rect">
            <a:avLst/>
          </a:prstGeom>
          <a:noFill/>
        </p:spPr>
        <p:txBody>
          <a:bodyPr wrap="square">
            <a:spAutoFit/>
          </a:bodyPr>
          <a:lstStyle/>
          <a:p>
            <a:r>
              <a:rPr lang="ja-JP" altLang="ja-JP" sz="16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医師ら約</a:t>
            </a:r>
            <a:r>
              <a:rPr lang="en-US" altLang="ja-JP" sz="16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60</a:t>
            </a:r>
            <a:r>
              <a:rPr lang="ja-JP" altLang="ja-JP" sz="16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人によるグーグルへの集団訴訟</a:t>
            </a:r>
            <a:r>
              <a:rPr lang="ja-JP" altLang="ja-JP" sz="11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a:t>
            </a:r>
            <a:r>
              <a:rPr lang="en-US" altLang="ja-JP" sz="11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2024</a:t>
            </a:r>
            <a:r>
              <a:rPr lang="ja-JP" altLang="ja-JP" sz="11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年</a:t>
            </a:r>
            <a:r>
              <a:rPr lang="en-US" altLang="ja-JP" sz="11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4</a:t>
            </a:r>
            <a:r>
              <a:rPr lang="ja-JP" altLang="ja-JP" sz="11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月）</a:t>
            </a:r>
            <a:br>
              <a:rPr lang="en-US"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br>
            <a:r>
              <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全国の医師約</a:t>
            </a:r>
            <a:r>
              <a:rPr lang="en-US"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60</a:t>
            </a:r>
            <a:r>
              <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人が、</a:t>
            </a:r>
            <a:r>
              <a:rPr lang="en-US"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Google</a:t>
            </a:r>
            <a:r>
              <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マップ上の誹謗中傷的な口コミが放置されたことにより営業権が侵害されたとして、</a:t>
            </a:r>
            <a:r>
              <a:rPr lang="en-US"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Google</a:t>
            </a:r>
            <a:r>
              <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に対し損害賠償を求める集団訴訟を東京地裁に提起しました。請求額は総額約</a:t>
            </a:r>
            <a:r>
              <a:rPr lang="en-US"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140</a:t>
            </a:r>
            <a:r>
              <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万円で、個々の原告には約</a:t>
            </a:r>
            <a:r>
              <a:rPr lang="en-US"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23,000</a:t>
            </a:r>
            <a:r>
              <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円が割り当てられています。</a:t>
            </a:r>
            <a:r>
              <a:rPr lang="ja-JP" altLang="en-US"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失った時間、患者、売上げから</a:t>
            </a:r>
            <a:endParaRPr lang="en-US"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endParaRPr>
          </a:p>
          <a:p>
            <a:r>
              <a:rPr lang="ja-JP" altLang="en-US" sz="1400" kern="100" dirty="0">
                <a:solidFill>
                  <a:srgbClr val="002060"/>
                </a:solidFill>
                <a:latin typeface="HGP明朝E" panose="02020800000000000000" pitchFamily="18" charset="-128"/>
                <a:ea typeface="HGP明朝E" panose="02020800000000000000" pitchFamily="18" charset="-128"/>
                <a:cs typeface="Times New Roman" panose="02020603050405020304" pitchFamily="18" charset="0"/>
              </a:rPr>
              <a:t>考えると喜べる結果ではない。</a:t>
            </a:r>
            <a:endParaRPr lang="ja-JP" altLang="ja-JP" sz="14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endParaRPr>
          </a:p>
        </p:txBody>
      </p:sp>
      <p:pic>
        <p:nvPicPr>
          <p:cNvPr id="15" name="図 14">
            <a:extLst>
              <a:ext uri="{FF2B5EF4-FFF2-40B4-BE49-F238E27FC236}">
                <a16:creationId xmlns:a16="http://schemas.microsoft.com/office/drawing/2014/main" id="{1C8E7F70-1DA5-2A46-EFD5-768CDDD9E7C9}"/>
              </a:ext>
            </a:extLst>
          </p:cNvPr>
          <p:cNvPicPr>
            <a:picLocks noChangeAspect="1"/>
          </p:cNvPicPr>
          <p:nvPr/>
        </p:nvPicPr>
        <p:blipFill>
          <a:blip r:embed="rId4"/>
          <a:srcRect l="4441" t="9110" r="31581" b="16201"/>
          <a:stretch/>
        </p:blipFill>
        <p:spPr>
          <a:xfrm>
            <a:off x="313265" y="6665459"/>
            <a:ext cx="2350252" cy="1829140"/>
          </a:xfrm>
          <a:prstGeom prst="rect">
            <a:avLst/>
          </a:prstGeom>
          <a:ln>
            <a:solidFill>
              <a:schemeClr val="accent1"/>
            </a:solidFill>
          </a:ln>
        </p:spPr>
      </p:pic>
      <p:sp>
        <p:nvSpPr>
          <p:cNvPr id="16" name="テキスト ボックス 15">
            <a:extLst>
              <a:ext uri="{FF2B5EF4-FFF2-40B4-BE49-F238E27FC236}">
                <a16:creationId xmlns:a16="http://schemas.microsoft.com/office/drawing/2014/main" id="{9C4564A3-CC96-207F-A72D-8CE0BF8F37FC}"/>
              </a:ext>
            </a:extLst>
          </p:cNvPr>
          <p:cNvSpPr txBox="1"/>
          <p:nvPr/>
        </p:nvSpPr>
        <p:spPr>
          <a:xfrm>
            <a:off x="1" y="2096513"/>
            <a:ext cx="6850788" cy="646331"/>
          </a:xfrm>
          <a:prstGeom prst="rect">
            <a:avLst/>
          </a:prstGeom>
          <a:noFill/>
          <a:ln>
            <a:solidFill>
              <a:schemeClr val="accent1"/>
            </a:solidFill>
          </a:ln>
        </p:spPr>
        <p:txBody>
          <a:bodyPr wrap="square" rtlCol="0">
            <a:spAutoFit/>
          </a:bodyPr>
          <a:lstStyle/>
          <a:p>
            <a:pPr algn="ctr"/>
            <a:r>
              <a:rPr kumimoji="1" lang="ja-JP" altLang="en-US" sz="2400" b="1" dirty="0"/>
              <a:t>くら寿司</a:t>
            </a:r>
            <a:r>
              <a:rPr kumimoji="1" lang="ja-JP" altLang="en-US" sz="2000" b="1" dirty="0"/>
              <a:t>：ネガティブレビュー訴訟</a:t>
            </a:r>
            <a:r>
              <a:rPr kumimoji="1" lang="ja-JP" altLang="en-US" sz="3600" b="1" dirty="0">
                <a:solidFill>
                  <a:srgbClr val="C00000"/>
                </a:solidFill>
              </a:rPr>
              <a:t>”敗訴“</a:t>
            </a:r>
            <a:endParaRPr kumimoji="1" lang="ja-JP" altLang="en-US" b="1" dirty="0">
              <a:solidFill>
                <a:srgbClr val="C00000"/>
              </a:solidFill>
            </a:endParaRPr>
          </a:p>
        </p:txBody>
      </p:sp>
      <p:sp>
        <p:nvSpPr>
          <p:cNvPr id="19" name="テキスト ボックス 18">
            <a:extLst>
              <a:ext uri="{FF2B5EF4-FFF2-40B4-BE49-F238E27FC236}">
                <a16:creationId xmlns:a16="http://schemas.microsoft.com/office/drawing/2014/main" id="{E76B20CD-E053-2817-0DE3-206B23112223}"/>
              </a:ext>
            </a:extLst>
          </p:cNvPr>
          <p:cNvSpPr txBox="1"/>
          <p:nvPr/>
        </p:nvSpPr>
        <p:spPr>
          <a:xfrm>
            <a:off x="0" y="5756330"/>
            <a:ext cx="6850788" cy="646331"/>
          </a:xfrm>
          <a:prstGeom prst="rect">
            <a:avLst/>
          </a:prstGeom>
          <a:noFill/>
          <a:ln>
            <a:solidFill>
              <a:schemeClr val="accent1"/>
            </a:solidFill>
          </a:ln>
        </p:spPr>
        <p:txBody>
          <a:bodyPr wrap="square" rtlCol="0">
            <a:spAutoFit/>
          </a:bodyPr>
          <a:lstStyle/>
          <a:p>
            <a:pPr algn="ctr"/>
            <a:r>
              <a:rPr kumimoji="1" lang="ja-JP" altLang="en-US" sz="2400" b="1" dirty="0"/>
              <a:t>医師</a:t>
            </a:r>
            <a:r>
              <a:rPr kumimoji="1" lang="en-US" altLang="ja-JP" sz="2400" b="1" dirty="0"/>
              <a:t>60</a:t>
            </a:r>
            <a:r>
              <a:rPr kumimoji="1" lang="ja-JP" altLang="en-US" sz="2400" b="1" dirty="0"/>
              <a:t>人提訴</a:t>
            </a:r>
            <a:r>
              <a:rPr kumimoji="1" lang="ja-JP" altLang="en-US" sz="2000" b="1" dirty="0"/>
              <a:t>：</a:t>
            </a:r>
            <a:r>
              <a:rPr kumimoji="1" lang="en-US" altLang="ja-JP" sz="2000" b="1" dirty="0"/>
              <a:t>Google</a:t>
            </a:r>
            <a:r>
              <a:rPr kumimoji="1" lang="ja-JP" altLang="en-US" sz="2000" b="1" dirty="0"/>
              <a:t>に</a:t>
            </a:r>
            <a:r>
              <a:rPr kumimoji="1" lang="ja-JP" altLang="en-US" sz="3600" b="1" dirty="0">
                <a:solidFill>
                  <a:srgbClr val="C00000"/>
                </a:solidFill>
              </a:rPr>
              <a:t>”勝訴</a:t>
            </a:r>
            <a:r>
              <a:rPr kumimoji="1" lang="en-US" altLang="ja-JP" sz="3600" b="1" dirty="0">
                <a:solidFill>
                  <a:srgbClr val="C00000"/>
                </a:solidFill>
              </a:rPr>
              <a:t>2</a:t>
            </a:r>
            <a:r>
              <a:rPr kumimoji="1" lang="ja-JP" altLang="en-US" sz="3600" b="1" dirty="0">
                <a:solidFill>
                  <a:srgbClr val="C00000"/>
                </a:solidFill>
              </a:rPr>
              <a:t>万円“</a:t>
            </a:r>
            <a:endParaRPr kumimoji="1" lang="ja-JP" altLang="en-US" b="1" dirty="0">
              <a:solidFill>
                <a:srgbClr val="C00000"/>
              </a:solidFill>
            </a:endParaRPr>
          </a:p>
        </p:txBody>
      </p:sp>
      <p:sp>
        <p:nvSpPr>
          <p:cNvPr id="21" name="テキスト ボックス 20">
            <a:extLst>
              <a:ext uri="{FF2B5EF4-FFF2-40B4-BE49-F238E27FC236}">
                <a16:creationId xmlns:a16="http://schemas.microsoft.com/office/drawing/2014/main" id="{D5A7802F-0513-24DF-5847-3502FE2675ED}"/>
              </a:ext>
            </a:extLst>
          </p:cNvPr>
          <p:cNvSpPr txBox="1"/>
          <p:nvPr/>
        </p:nvSpPr>
        <p:spPr>
          <a:xfrm>
            <a:off x="1441075" y="868120"/>
            <a:ext cx="5416925" cy="1077218"/>
          </a:xfrm>
          <a:prstGeom prst="rect">
            <a:avLst/>
          </a:prstGeom>
          <a:noFill/>
        </p:spPr>
        <p:txBody>
          <a:bodyPr wrap="square">
            <a:spAutoFit/>
          </a:bodyPr>
          <a:lstStyle/>
          <a:p>
            <a:pPr algn="l">
              <a:buNone/>
            </a:pP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「たった</a:t>
            </a:r>
            <a:r>
              <a:rPr lang="en-US"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1</a:t>
            </a: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件のレビューで、</a:t>
            </a:r>
            <a:r>
              <a:rPr lang="ja-JP" altLang="ja-JP"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売上が</a:t>
            </a:r>
            <a:r>
              <a:rPr lang="en-US" altLang="ja-JP" sz="20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3</a:t>
            </a:r>
            <a:r>
              <a:rPr lang="ja-JP" altLang="ja-JP" sz="20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割落</a:t>
            </a: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ちた歯科医院」</a:t>
            </a:r>
            <a:endParaRPr lang="ja-JP" altLang="ja-JP" sz="12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endParaRPr>
          </a:p>
          <a:p>
            <a:pPr algn="l"/>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a:t>
            </a:r>
            <a:r>
              <a:rPr lang="en-US"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a:t>
            </a: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誤解された投稿</a:t>
            </a:r>
            <a:r>
              <a:rPr lang="en-US"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a:t>
            </a: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が</a:t>
            </a:r>
            <a:r>
              <a:rPr lang="en-US"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1</a:t>
            </a: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ヶ月で</a:t>
            </a:r>
            <a:r>
              <a:rPr lang="ja-JP" altLang="ja-JP" sz="20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新患数を半減</a:t>
            </a:r>
            <a:r>
              <a:rPr lang="ja-JP" altLang="ja-JP" sz="1600" b="1"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rPr>
              <a:t>」</a:t>
            </a:r>
            <a:endParaRPr lang="en-US" altLang="ja-JP" sz="1600" b="1" kern="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endParaRPr>
          </a:p>
          <a:p>
            <a:pPr algn="l"/>
            <a:r>
              <a:rPr lang="ja-JP" altLang="en-US" sz="2400" b="1" kern="0" dirty="0">
                <a:solidFill>
                  <a:srgbClr val="002060"/>
                </a:solidFill>
                <a:latin typeface="HGP明朝E" panose="02020800000000000000" pitchFamily="18" charset="-128"/>
                <a:ea typeface="HGP明朝E" panose="02020800000000000000" pitchFamily="18" charset="-128"/>
                <a:cs typeface="Times New Roman" panose="02020603050405020304" pitchFamily="18" charset="0"/>
              </a:rPr>
              <a:t>口コミ</a:t>
            </a:r>
            <a:r>
              <a:rPr lang="ja-JP" altLang="en-US" sz="1600" kern="0" dirty="0">
                <a:solidFill>
                  <a:srgbClr val="002060"/>
                </a:solidFill>
                <a:latin typeface="HGP明朝E" panose="02020800000000000000" pitchFamily="18" charset="-128"/>
                <a:ea typeface="HGP明朝E" panose="02020800000000000000" pitchFamily="18" charset="-128"/>
                <a:cs typeface="Times New Roman" panose="02020603050405020304" pitchFamily="18" charset="0"/>
              </a:rPr>
              <a:t>は、クリニック経営の新たな脅威になりつつあります。</a:t>
            </a:r>
            <a:endParaRPr lang="en-US" altLang="ja-JP" sz="1600" kern="0" dirty="0">
              <a:solidFill>
                <a:srgbClr val="002060"/>
              </a:solidFill>
              <a:effectLst/>
              <a:latin typeface="HGP明朝E" panose="02020800000000000000" pitchFamily="18" charset="-128"/>
              <a:ea typeface="HGP明朝E" panose="02020800000000000000" pitchFamily="18" charset="-128"/>
              <a:cs typeface="ＭＳ Ｐゴシック" panose="020B0600070205080204" pitchFamily="50" charset="-128"/>
            </a:endParaRPr>
          </a:p>
        </p:txBody>
      </p:sp>
      <p:pic>
        <p:nvPicPr>
          <p:cNvPr id="22" name="図 21">
            <a:extLst>
              <a:ext uri="{FF2B5EF4-FFF2-40B4-BE49-F238E27FC236}">
                <a16:creationId xmlns:a16="http://schemas.microsoft.com/office/drawing/2014/main" id="{ECF9F35D-6840-7542-27D3-1EC349D233B0}"/>
              </a:ext>
            </a:extLst>
          </p:cNvPr>
          <p:cNvPicPr>
            <a:picLocks noChangeAspect="1"/>
          </p:cNvPicPr>
          <p:nvPr/>
        </p:nvPicPr>
        <p:blipFill>
          <a:blip r:embed="rId5">
            <a:duotone>
              <a:prstClr val="black"/>
              <a:schemeClr val="accent1">
                <a:tint val="45000"/>
                <a:satMod val="400000"/>
              </a:schemeClr>
            </a:duotone>
          </a:blip>
          <a:srcRect l="45477" t="18747" r="26720" b="16586"/>
          <a:stretch/>
        </p:blipFill>
        <p:spPr>
          <a:xfrm>
            <a:off x="61547" y="45681"/>
            <a:ext cx="1250350" cy="1938802"/>
          </a:xfrm>
          <a:prstGeom prst="rect">
            <a:avLst/>
          </a:prstGeom>
        </p:spPr>
      </p:pic>
      <p:sp>
        <p:nvSpPr>
          <p:cNvPr id="24" name="テキスト ボックス 23">
            <a:extLst>
              <a:ext uri="{FF2B5EF4-FFF2-40B4-BE49-F238E27FC236}">
                <a16:creationId xmlns:a16="http://schemas.microsoft.com/office/drawing/2014/main" id="{62665D70-3EEB-ECE2-C11A-C77B2DACEB47}"/>
              </a:ext>
            </a:extLst>
          </p:cNvPr>
          <p:cNvSpPr txBox="1"/>
          <p:nvPr/>
        </p:nvSpPr>
        <p:spPr>
          <a:xfrm>
            <a:off x="3094882" y="8628650"/>
            <a:ext cx="3429000" cy="215444"/>
          </a:xfrm>
          <a:prstGeom prst="rect">
            <a:avLst/>
          </a:prstGeom>
          <a:noFill/>
        </p:spPr>
        <p:txBody>
          <a:bodyPr wrap="square">
            <a:spAutoFit/>
          </a:bodyPr>
          <a:lstStyle/>
          <a:p>
            <a:pPr algn="just"/>
            <a:r>
              <a:rPr lang="en-US" altLang="ja-JP" sz="800" u="sng" kern="100" dirty="0">
                <a:solidFill>
                  <a:srgbClr val="0000FF"/>
                </a:solidFill>
                <a:effectLst/>
                <a:latin typeface="游明朝" panose="02020400000000000000" pitchFamily="18" charset="-128"/>
                <a:ea typeface="游明朝" panose="02020400000000000000" pitchFamily="18" charset="-128"/>
                <a:cs typeface="Times New Roman" panose="02020603050405020304" pitchFamily="18" charset="0"/>
                <a:hlinkClick r:id="rId6"/>
              </a:rPr>
              <a:t>https://www.fnn.jp/articles/-/687840?utm_source=chatgpt.com</a:t>
            </a:r>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5" name="図 24">
            <a:extLst>
              <a:ext uri="{FF2B5EF4-FFF2-40B4-BE49-F238E27FC236}">
                <a16:creationId xmlns:a16="http://schemas.microsoft.com/office/drawing/2014/main" id="{DFF71D5D-B712-FC72-7A0F-4592098720FE}"/>
              </a:ext>
            </a:extLst>
          </p:cNvPr>
          <p:cNvPicPr>
            <a:picLocks noChangeAspect="1"/>
          </p:cNvPicPr>
          <p:nvPr/>
        </p:nvPicPr>
        <p:blipFill>
          <a:blip r:embed="rId7">
            <a:extLst>
              <a:ext uri="{28A0092B-C50C-407E-A947-70E740481C1C}">
                <a14:useLocalDpi xmlns:a14="http://schemas.microsoft.com/office/drawing/2010/main" val="0"/>
              </a:ext>
            </a:extLst>
          </a:blip>
          <a:srcRect l="34541" t="22263" r="33279" b="30226"/>
          <a:stretch/>
        </p:blipFill>
        <p:spPr>
          <a:xfrm>
            <a:off x="729412" y="532733"/>
            <a:ext cx="472852" cy="465446"/>
          </a:xfrm>
          <a:prstGeom prst="rect">
            <a:avLst/>
          </a:prstGeom>
        </p:spPr>
      </p:pic>
      <p:pic>
        <p:nvPicPr>
          <p:cNvPr id="26" name="図 25">
            <a:extLst>
              <a:ext uri="{FF2B5EF4-FFF2-40B4-BE49-F238E27FC236}">
                <a16:creationId xmlns:a16="http://schemas.microsoft.com/office/drawing/2014/main" id="{666DB781-80D4-CBEE-0340-1E9565067957}"/>
              </a:ext>
            </a:extLst>
          </p:cNvPr>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l="34541" t="22263" r="33279" b="30226"/>
          <a:stretch/>
        </p:blipFill>
        <p:spPr>
          <a:xfrm>
            <a:off x="763282" y="1485230"/>
            <a:ext cx="303518" cy="298764"/>
          </a:xfrm>
          <a:prstGeom prst="rect">
            <a:avLst/>
          </a:prstGeom>
        </p:spPr>
      </p:pic>
    </p:spTree>
    <p:extLst>
      <p:ext uri="{BB962C8B-B14F-4D97-AF65-F5344CB8AC3E}">
        <p14:creationId xmlns:p14="http://schemas.microsoft.com/office/powerpoint/2010/main" val="111111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AFDA485-86D9-753E-D65E-BC468EF50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840" y="725589"/>
            <a:ext cx="2148628" cy="2431147"/>
          </a:xfrm>
          <a:prstGeom prst="rect">
            <a:avLst/>
          </a:prstGeom>
          <a:ln>
            <a:solidFill>
              <a:schemeClr val="accent1"/>
            </a:solidFill>
          </a:ln>
        </p:spPr>
      </p:pic>
      <p:sp>
        <p:nvSpPr>
          <p:cNvPr id="4" name="テキスト ボックス 3">
            <a:extLst>
              <a:ext uri="{FF2B5EF4-FFF2-40B4-BE49-F238E27FC236}">
                <a16:creationId xmlns:a16="http://schemas.microsoft.com/office/drawing/2014/main" id="{CA264548-BB93-85DF-F0AB-A636E382D26C}"/>
              </a:ext>
            </a:extLst>
          </p:cNvPr>
          <p:cNvSpPr txBox="1"/>
          <p:nvPr/>
        </p:nvSpPr>
        <p:spPr>
          <a:xfrm>
            <a:off x="3029161" y="862413"/>
            <a:ext cx="3429000" cy="2292935"/>
          </a:xfrm>
          <a:prstGeom prst="rect">
            <a:avLst/>
          </a:prstGeom>
          <a:noFill/>
        </p:spPr>
        <p:txBody>
          <a:bodyPr wrap="square">
            <a:spAutoFit/>
          </a:bodyPr>
          <a:lstStyle/>
          <a:p>
            <a:pPr algn="just">
              <a:buNone/>
            </a:pPr>
            <a:r>
              <a:rPr lang="en-US"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Yahoo!</a:t>
            </a:r>
            <a:r>
              <a:rPr lang="ja-JP"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知恵袋への投稿</a:t>
            </a:r>
          </a:p>
          <a:p>
            <a:pPr algn="just">
              <a:buNone/>
            </a:pPr>
            <a:r>
              <a:rPr lang="ja-JP"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（知恵袋ユーザーさん・</a:t>
            </a:r>
            <a:r>
              <a:rPr lang="en-US"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2023</a:t>
            </a:r>
            <a:r>
              <a:rPr lang="ja-JP"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年</a:t>
            </a:r>
            <a:r>
              <a:rPr lang="en-US"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6</a:t>
            </a:r>
            <a:r>
              <a:rPr lang="ja-JP"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月</a:t>
            </a:r>
            <a:r>
              <a:rPr lang="en-US"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27</a:t>
            </a:r>
            <a:r>
              <a:rPr lang="ja-JP"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日</a:t>
            </a:r>
            <a:r>
              <a:rPr lang="en-US"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16:07</a:t>
            </a:r>
            <a:r>
              <a:rPr lang="ja-JP" altLang="ja-JP" sz="11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a:t>
            </a:r>
          </a:p>
          <a:p>
            <a:pPr algn="just">
              <a:buNone/>
            </a:pPr>
            <a:r>
              <a:rPr lang="ja-JP"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父がクリニックをしているのですが、</a:t>
            </a:r>
            <a:r>
              <a:rPr lang="en-US"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Google</a:t>
            </a:r>
            <a:r>
              <a:rPr lang="ja-JP"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の口コミに結構な頻度で悪いレビューが付きます</a:t>
            </a:r>
            <a:r>
              <a:rPr lang="ja-JP" altLang="ja-JP" sz="1200" b="1"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 星一の嘘ばっかりが書いている悪質レビュー</a:t>
            </a:r>
            <a:r>
              <a:rPr lang="ja-JP"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もある反面、こう思っている患者さんもいるのなら改善すべきことが書いてあるレビューもあります。 削除要請を行ったり報告をしたりしていますが、評価は星</a:t>
            </a:r>
            <a:r>
              <a:rPr lang="en-US"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3</a:t>
            </a:r>
            <a:r>
              <a:rPr lang="ja-JP"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くらいです。 どのように改善すればいいでしょうか？また、クリニックに行く時にレビューは気にされますか？</a:t>
            </a:r>
          </a:p>
          <a:p>
            <a:pPr algn="just"/>
            <a:r>
              <a:rPr lang="ja-JP" altLang="ja-JP" sz="1200" kern="100" dirty="0">
                <a:solidFill>
                  <a:srgbClr val="002060"/>
                </a:solidFill>
                <a:effectLst/>
                <a:latin typeface="HGP明朝E" panose="02020800000000000000" pitchFamily="18" charset="-128"/>
                <a:ea typeface="HGP明朝E" panose="02020800000000000000" pitchFamily="18" charset="-128"/>
                <a:cs typeface="Times New Roman" panose="02020603050405020304" pitchFamily="18" charset="0"/>
              </a:rPr>
              <a:t>などと、医師のご子息が父を心配する投稿までネットに投稿されております。</a:t>
            </a:r>
          </a:p>
        </p:txBody>
      </p:sp>
      <p:sp>
        <p:nvSpPr>
          <p:cNvPr id="5" name="テキスト ボックス 4">
            <a:extLst>
              <a:ext uri="{FF2B5EF4-FFF2-40B4-BE49-F238E27FC236}">
                <a16:creationId xmlns:a16="http://schemas.microsoft.com/office/drawing/2014/main" id="{76BD6982-5A3D-CFAA-5975-0112C19E5410}"/>
              </a:ext>
            </a:extLst>
          </p:cNvPr>
          <p:cNvSpPr txBox="1"/>
          <p:nvPr/>
        </p:nvSpPr>
        <p:spPr>
          <a:xfrm>
            <a:off x="0" y="72979"/>
            <a:ext cx="6850788" cy="553998"/>
          </a:xfrm>
          <a:prstGeom prst="rect">
            <a:avLst/>
          </a:prstGeom>
          <a:noFill/>
          <a:ln>
            <a:solidFill>
              <a:schemeClr val="accent1"/>
            </a:solidFill>
          </a:ln>
        </p:spPr>
        <p:txBody>
          <a:bodyPr wrap="square" rtlCol="0">
            <a:spAutoFit/>
          </a:bodyPr>
          <a:lstStyle/>
          <a:p>
            <a:pPr algn="ctr"/>
            <a:r>
              <a:rPr kumimoji="1" lang="ja-JP" altLang="en-US" sz="2400" b="1" dirty="0"/>
              <a:t>医師だけの悩みではない</a:t>
            </a:r>
            <a:r>
              <a:rPr kumimoji="1" lang="ja-JP" altLang="en-US" sz="2000" b="1" dirty="0"/>
              <a:t>：</a:t>
            </a:r>
            <a:r>
              <a:rPr kumimoji="1" lang="ja-JP" altLang="en-US" sz="3000" b="1" dirty="0">
                <a:solidFill>
                  <a:srgbClr val="C00000"/>
                </a:solidFill>
              </a:rPr>
              <a:t>悪質なレビュー</a:t>
            </a:r>
            <a:endParaRPr kumimoji="1" lang="ja-JP" altLang="en-US" b="1" dirty="0">
              <a:solidFill>
                <a:srgbClr val="C00000"/>
              </a:solidFill>
            </a:endParaRPr>
          </a:p>
        </p:txBody>
      </p:sp>
      <p:graphicFrame>
        <p:nvGraphicFramePr>
          <p:cNvPr id="6" name="表 5">
            <a:extLst>
              <a:ext uri="{FF2B5EF4-FFF2-40B4-BE49-F238E27FC236}">
                <a16:creationId xmlns:a16="http://schemas.microsoft.com/office/drawing/2014/main" id="{8F5EF1CF-7D60-40D4-BEE4-6CA22002A59C}"/>
              </a:ext>
            </a:extLst>
          </p:cNvPr>
          <p:cNvGraphicFramePr>
            <a:graphicFrameLocks noGrp="1"/>
          </p:cNvGraphicFramePr>
          <p:nvPr>
            <p:extLst>
              <p:ext uri="{D42A27DB-BD31-4B8C-83A1-F6EECF244321}">
                <p14:modId xmlns:p14="http://schemas.microsoft.com/office/powerpoint/2010/main" val="3487330345"/>
              </p:ext>
            </p:extLst>
          </p:nvPr>
        </p:nvGraphicFramePr>
        <p:xfrm>
          <a:off x="0" y="3845630"/>
          <a:ext cx="6850788" cy="2723156"/>
        </p:xfrm>
        <a:graphic>
          <a:graphicData uri="http://schemas.openxmlformats.org/drawingml/2006/table">
            <a:tbl>
              <a:tblPr firstRow="1" firstCol="1" bandRow="1">
                <a:tableStyleId>{5C22544A-7EE6-4342-B048-85BDC9FD1C3A}</a:tableStyleId>
              </a:tblPr>
              <a:tblGrid>
                <a:gridCol w="2283596">
                  <a:extLst>
                    <a:ext uri="{9D8B030D-6E8A-4147-A177-3AD203B41FA5}">
                      <a16:colId xmlns:a16="http://schemas.microsoft.com/office/drawing/2014/main" val="341477367"/>
                    </a:ext>
                  </a:extLst>
                </a:gridCol>
                <a:gridCol w="2283596">
                  <a:extLst>
                    <a:ext uri="{9D8B030D-6E8A-4147-A177-3AD203B41FA5}">
                      <a16:colId xmlns:a16="http://schemas.microsoft.com/office/drawing/2014/main" val="3681207380"/>
                    </a:ext>
                  </a:extLst>
                </a:gridCol>
                <a:gridCol w="2283596">
                  <a:extLst>
                    <a:ext uri="{9D8B030D-6E8A-4147-A177-3AD203B41FA5}">
                      <a16:colId xmlns:a16="http://schemas.microsoft.com/office/drawing/2014/main" val="3955725290"/>
                    </a:ext>
                  </a:extLst>
                </a:gridCol>
              </a:tblGrid>
              <a:tr h="162084">
                <a:tc>
                  <a:txBody>
                    <a:bodyPr/>
                    <a:lstStyle/>
                    <a:p>
                      <a:pPr algn="ctr">
                        <a:buNone/>
                      </a:pPr>
                      <a:r>
                        <a:rPr lang="ja-JP" sz="1050" kern="0">
                          <a:effectLst/>
                        </a:rPr>
                        <a:t>分類</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050" kern="0">
                          <a:effectLst/>
                        </a:rPr>
                        <a:t>内容例</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050" kern="0">
                          <a:effectLst/>
                        </a:rPr>
                        <a:t>削除可否</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4230916960"/>
                  </a:ext>
                </a:extLst>
              </a:tr>
              <a:tr h="383075">
                <a:tc>
                  <a:txBody>
                    <a:bodyPr/>
                    <a:lstStyle/>
                    <a:p>
                      <a:pPr algn="l">
                        <a:buNone/>
                      </a:pPr>
                      <a:r>
                        <a:rPr lang="ja-JP" sz="1050" kern="0">
                          <a:effectLst/>
                        </a:rPr>
                        <a:t>接遇系不満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900" b="1" kern="0" dirty="0">
                          <a:effectLst/>
                        </a:rPr>
                        <a:t>「受付が冷たい」「対応が機械的だった」</a:t>
                      </a:r>
                      <a:endParaRPr lang="ja-JP" sz="9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050" b="1" kern="0" dirty="0">
                          <a:effectLst/>
                        </a:rPr>
                        <a:t>❌ </a:t>
                      </a:r>
                      <a:r>
                        <a:rPr lang="ja-JP" sz="1050" b="1" kern="0" dirty="0">
                          <a:effectLst/>
                        </a:rPr>
                        <a:t>削除できない</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306084365"/>
                  </a:ext>
                </a:extLst>
              </a:tr>
              <a:tr h="505893">
                <a:tc>
                  <a:txBody>
                    <a:bodyPr/>
                    <a:lstStyle/>
                    <a:p>
                      <a:pPr algn="l">
                        <a:buNone/>
                      </a:pPr>
                      <a:r>
                        <a:rPr lang="ja-JP" sz="1050" kern="0" dirty="0">
                          <a:effectLst/>
                        </a:rPr>
                        <a:t>コミュニケーション</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900" b="1" kern="0" dirty="0">
                          <a:effectLst/>
                        </a:rPr>
                        <a:t>「医師の説明がわかりにくい」「話を聞いてくれない」</a:t>
                      </a:r>
                      <a:endParaRPr lang="ja-JP" sz="9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050" b="1" kern="0" dirty="0">
                          <a:effectLst/>
                        </a:rPr>
                        <a:t>❌ </a:t>
                      </a:r>
                      <a:r>
                        <a:rPr lang="ja-JP" sz="1050" b="1" kern="0" dirty="0">
                          <a:effectLst/>
                        </a:rPr>
                        <a:t>削除できない</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163838102"/>
                  </a:ext>
                </a:extLst>
              </a:tr>
              <a:tr h="383075">
                <a:tc>
                  <a:txBody>
                    <a:bodyPr/>
                    <a:lstStyle/>
                    <a:p>
                      <a:pPr algn="l">
                        <a:buNone/>
                      </a:pPr>
                      <a:r>
                        <a:rPr lang="ja-JP" sz="1050" kern="0">
                          <a:effectLst/>
                        </a:rPr>
                        <a:t>待ち時間</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800" b="1" kern="0" dirty="0">
                          <a:effectLst/>
                        </a:rPr>
                        <a:t>「</a:t>
                      </a:r>
                      <a:r>
                        <a:rPr lang="en-US" sz="800" b="1" kern="0" dirty="0">
                          <a:effectLst/>
                        </a:rPr>
                        <a:t>1</a:t>
                      </a:r>
                      <a:r>
                        <a:rPr lang="ja-JP" sz="800" b="1" kern="0" dirty="0">
                          <a:effectLst/>
                        </a:rPr>
                        <a:t>時間以上待たされた」「予約しても遅れる」</a:t>
                      </a:r>
                      <a:endParaRPr lang="ja-JP" sz="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050" b="1" kern="0" dirty="0">
                          <a:effectLst/>
                        </a:rPr>
                        <a:t>❌ </a:t>
                      </a:r>
                      <a:r>
                        <a:rPr lang="ja-JP" sz="1050" b="1" kern="0" dirty="0">
                          <a:effectLst/>
                        </a:rPr>
                        <a:t>削除できない</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451691618"/>
                  </a:ext>
                </a:extLst>
              </a:tr>
              <a:tr h="383075">
                <a:tc>
                  <a:txBody>
                    <a:bodyPr/>
                    <a:lstStyle/>
                    <a:p>
                      <a:pPr algn="l">
                        <a:buNone/>
                      </a:pPr>
                      <a:r>
                        <a:rPr lang="ja-JP" sz="1050" kern="0">
                          <a:effectLst/>
                        </a:rPr>
                        <a:t>費用感・診断不満</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900" b="1" kern="0" dirty="0">
                          <a:effectLst/>
                        </a:rPr>
                        <a:t>「高いのに治らなかった」「他院の方が親切だった」</a:t>
                      </a:r>
                      <a:endParaRPr lang="ja-JP" sz="9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050" b="1" kern="0" dirty="0">
                          <a:effectLst/>
                        </a:rPr>
                        <a:t>❌ </a:t>
                      </a:r>
                      <a:r>
                        <a:rPr lang="ja-JP" sz="1050" b="1" kern="0" dirty="0">
                          <a:effectLst/>
                        </a:rPr>
                        <a:t>削除できない</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767886548"/>
                  </a:ext>
                </a:extLst>
              </a:tr>
              <a:tr h="505893">
                <a:tc>
                  <a:txBody>
                    <a:bodyPr/>
                    <a:lstStyle/>
                    <a:p>
                      <a:pPr algn="l">
                        <a:buNone/>
                      </a:pPr>
                      <a:r>
                        <a:rPr lang="ja-JP" sz="1050" kern="0">
                          <a:effectLst/>
                        </a:rPr>
                        <a:t>プライバシー侵害</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900" b="1" kern="0" dirty="0">
                          <a:effectLst/>
                        </a:rPr>
                        <a:t>「他人の診察内容が聞こえた」「名前で呼ばれて嫌だった」</a:t>
                      </a:r>
                      <a:endParaRPr lang="ja-JP" sz="9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050" b="1" kern="0" dirty="0">
                          <a:effectLst/>
                        </a:rPr>
                        <a:t>⚠️ </a:t>
                      </a:r>
                      <a:r>
                        <a:rPr lang="ja-JP" sz="1050" b="1" kern="0" dirty="0">
                          <a:effectLst/>
                        </a:rPr>
                        <a:t>条件付き可能</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619761853"/>
                  </a:ext>
                </a:extLst>
              </a:tr>
              <a:tr h="383075">
                <a:tc>
                  <a:txBody>
                    <a:bodyPr/>
                    <a:lstStyle/>
                    <a:p>
                      <a:pPr algn="l">
                        <a:buNone/>
                      </a:pPr>
                      <a:r>
                        <a:rPr lang="ja-JP" sz="1050" kern="0">
                          <a:effectLst/>
                        </a:rPr>
                        <a:t>誹謗中傷</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000" b="1" kern="0" dirty="0">
                          <a:effectLst/>
                        </a:rPr>
                        <a:t>「〇〇医師は最低</a:t>
                      </a:r>
                      <a:r>
                        <a:rPr lang="ja-JP" altLang="en-US" sz="1000" b="1" kern="0" dirty="0">
                          <a:effectLst/>
                        </a:rPr>
                        <a:t>・</a:t>
                      </a:r>
                      <a:r>
                        <a:rPr lang="ja-JP" sz="1000" b="1" kern="0" dirty="0">
                          <a:effectLst/>
                        </a:rPr>
                        <a:t>詐欺同然」など</a:t>
                      </a:r>
                      <a:endParaRPr lang="ja-JP" sz="10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050" b="1" kern="0" dirty="0">
                          <a:effectLst/>
                        </a:rPr>
                        <a:t>✅ </a:t>
                      </a:r>
                      <a:r>
                        <a:rPr lang="ja-JP" sz="1050" b="1" kern="0" dirty="0">
                          <a:effectLst/>
                        </a:rPr>
                        <a:t>条件が合えば可能</a:t>
                      </a:r>
                      <a:endParaRPr lang="ja-JP" sz="105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732651535"/>
                  </a:ext>
                </a:extLst>
              </a:tr>
            </a:tbl>
          </a:graphicData>
        </a:graphic>
      </p:graphicFrame>
      <p:sp>
        <p:nvSpPr>
          <p:cNvPr id="8" name="テキスト ボックス 7">
            <a:extLst>
              <a:ext uri="{FF2B5EF4-FFF2-40B4-BE49-F238E27FC236}">
                <a16:creationId xmlns:a16="http://schemas.microsoft.com/office/drawing/2014/main" id="{6ACC6A06-88B0-482D-B923-A62D2F1A6EC0}"/>
              </a:ext>
            </a:extLst>
          </p:cNvPr>
          <p:cNvSpPr txBox="1"/>
          <p:nvPr/>
        </p:nvSpPr>
        <p:spPr>
          <a:xfrm>
            <a:off x="0" y="3297964"/>
            <a:ext cx="6850788" cy="461665"/>
          </a:xfrm>
          <a:prstGeom prst="rect">
            <a:avLst/>
          </a:prstGeom>
          <a:noFill/>
          <a:ln>
            <a:solidFill>
              <a:schemeClr val="accent1"/>
            </a:solidFill>
          </a:ln>
        </p:spPr>
        <p:txBody>
          <a:bodyPr wrap="square" rtlCol="0">
            <a:spAutoFit/>
          </a:bodyPr>
          <a:lstStyle/>
          <a:p>
            <a:pPr algn="ctr"/>
            <a:r>
              <a:rPr kumimoji="1" lang="en-US" altLang="ja-JP" sz="2400" b="1" dirty="0"/>
              <a:t>Google</a:t>
            </a:r>
            <a:r>
              <a:rPr kumimoji="1" lang="ja-JP" altLang="en-US" sz="2400" b="1" dirty="0"/>
              <a:t>口コミ削除の可否</a:t>
            </a:r>
            <a:endParaRPr kumimoji="1" lang="ja-JP" altLang="en-US" b="1" dirty="0">
              <a:solidFill>
                <a:srgbClr val="C00000"/>
              </a:solidFill>
            </a:endParaRPr>
          </a:p>
        </p:txBody>
      </p:sp>
      <p:sp>
        <p:nvSpPr>
          <p:cNvPr id="10" name="テキスト ボックス 9">
            <a:extLst>
              <a:ext uri="{FF2B5EF4-FFF2-40B4-BE49-F238E27FC236}">
                <a16:creationId xmlns:a16="http://schemas.microsoft.com/office/drawing/2014/main" id="{3F36D4F1-0A30-8CEF-6462-15DEDD2D397C}"/>
              </a:ext>
            </a:extLst>
          </p:cNvPr>
          <p:cNvSpPr txBox="1"/>
          <p:nvPr/>
        </p:nvSpPr>
        <p:spPr>
          <a:xfrm>
            <a:off x="0" y="6682317"/>
            <a:ext cx="3733799" cy="1323439"/>
          </a:xfrm>
          <a:prstGeom prst="rect">
            <a:avLst/>
          </a:prstGeom>
          <a:noFill/>
        </p:spPr>
        <p:txBody>
          <a:bodyPr wrap="square">
            <a:spAutoFit/>
          </a:bodyPr>
          <a:lstStyle/>
          <a:p>
            <a:pPr>
              <a:buNone/>
            </a:pPr>
            <a:r>
              <a:rPr lang="en-US" altLang="ja-JP" sz="1000" b="1" dirty="0">
                <a:solidFill>
                  <a:srgbClr val="002060"/>
                </a:solidFill>
                <a:effectLst/>
              </a:rPr>
              <a:t>《</a:t>
            </a:r>
            <a:r>
              <a:rPr lang="ja-JP" altLang="en-US" sz="1000" b="1" dirty="0">
                <a:solidFill>
                  <a:srgbClr val="002060"/>
                </a:solidFill>
                <a:effectLst/>
              </a:rPr>
              <a:t>低評価口コミが開業医に与える影響</a:t>
            </a:r>
            <a:r>
              <a:rPr lang="en-US" altLang="ja-JP" sz="1000" b="1" dirty="0">
                <a:solidFill>
                  <a:srgbClr val="002060"/>
                </a:solidFill>
                <a:effectLst/>
              </a:rPr>
              <a:t>》</a:t>
            </a:r>
            <a:endParaRPr lang="ja-JP" altLang="en-US" sz="1000" b="1" dirty="0">
              <a:solidFill>
                <a:srgbClr val="002060"/>
              </a:solidFill>
              <a:effectLst/>
            </a:endParaRPr>
          </a:p>
          <a:p>
            <a:pPr>
              <a:buNone/>
            </a:pPr>
            <a:r>
              <a:rPr lang="ja-JP" altLang="en-US" sz="1000" dirty="0">
                <a:solidFill>
                  <a:srgbClr val="002060"/>
                </a:solidFill>
                <a:effectLst/>
              </a:rPr>
              <a:t>★</a:t>
            </a:r>
            <a:r>
              <a:rPr lang="en-US" altLang="ja-JP" sz="1000" b="1" dirty="0">
                <a:solidFill>
                  <a:srgbClr val="002060"/>
                </a:solidFill>
                <a:effectLst/>
              </a:rPr>
              <a:t>1</a:t>
            </a:r>
            <a:r>
              <a:rPr lang="ja-JP" altLang="en-US" sz="1000" b="1" dirty="0">
                <a:solidFill>
                  <a:srgbClr val="002060"/>
                </a:solidFill>
                <a:effectLst/>
              </a:rPr>
              <a:t>の低評価</a:t>
            </a:r>
            <a:r>
              <a:rPr lang="ja-JP" altLang="en-US" sz="1000" dirty="0">
                <a:solidFill>
                  <a:srgbClr val="002060"/>
                </a:solidFill>
                <a:effectLst/>
              </a:rPr>
              <a:t>を見たユーザーの</a:t>
            </a:r>
            <a:r>
              <a:rPr lang="en-US" altLang="ja-JP" sz="1000" b="1" dirty="0">
                <a:solidFill>
                  <a:srgbClr val="002060"/>
                </a:solidFill>
                <a:effectLst/>
              </a:rPr>
              <a:t>60</a:t>
            </a:r>
            <a:r>
              <a:rPr lang="ja-JP" altLang="en-US" sz="1000" b="1" dirty="0">
                <a:solidFill>
                  <a:srgbClr val="002060"/>
                </a:solidFill>
                <a:effectLst/>
              </a:rPr>
              <a:t>％以上が来院を避ける</a:t>
            </a:r>
            <a:r>
              <a:rPr lang="ja-JP" altLang="en-US" sz="1000" dirty="0">
                <a:solidFill>
                  <a:srgbClr val="002060"/>
                </a:solidFill>
                <a:effectLst/>
              </a:rPr>
              <a:t>と回答。</a:t>
            </a:r>
            <a:endParaRPr lang="en-US" altLang="ja-JP" sz="1000" dirty="0">
              <a:solidFill>
                <a:srgbClr val="002060"/>
              </a:solidFill>
              <a:effectLst/>
            </a:endParaRPr>
          </a:p>
          <a:p>
            <a:pPr>
              <a:buNone/>
            </a:pPr>
            <a:r>
              <a:rPr lang="ja-JP" altLang="en-US" sz="1000" dirty="0">
                <a:solidFill>
                  <a:srgbClr val="002060"/>
                </a:solidFill>
                <a:effectLst/>
              </a:rPr>
              <a:t>★</a:t>
            </a:r>
            <a:r>
              <a:rPr lang="en-US" altLang="ja-JP" sz="1000" b="1" dirty="0">
                <a:solidFill>
                  <a:srgbClr val="002060"/>
                </a:solidFill>
                <a:effectLst/>
              </a:rPr>
              <a:t>2</a:t>
            </a:r>
            <a:r>
              <a:rPr lang="ja-JP" altLang="en-US" sz="1000" b="1" dirty="0">
                <a:solidFill>
                  <a:srgbClr val="002060"/>
                </a:solidFill>
                <a:effectLst/>
              </a:rPr>
              <a:t>でも</a:t>
            </a:r>
            <a:r>
              <a:rPr lang="en-US" altLang="ja-JP" sz="1000" b="1" dirty="0">
                <a:solidFill>
                  <a:srgbClr val="002060"/>
                </a:solidFill>
                <a:effectLst/>
              </a:rPr>
              <a:t>50</a:t>
            </a:r>
            <a:r>
              <a:rPr lang="ja-JP" altLang="en-US" sz="1000" b="1" dirty="0">
                <a:solidFill>
                  <a:srgbClr val="002060"/>
                </a:solidFill>
                <a:effectLst/>
              </a:rPr>
              <a:t>％以上</a:t>
            </a:r>
            <a:r>
              <a:rPr lang="ja-JP" altLang="en-US" sz="1000" dirty="0">
                <a:solidFill>
                  <a:srgbClr val="002060"/>
                </a:solidFill>
                <a:effectLst/>
              </a:rPr>
              <a:t>が来院を控える傾向。</a:t>
            </a:r>
          </a:p>
          <a:p>
            <a:pPr>
              <a:buNone/>
            </a:pPr>
            <a:r>
              <a:rPr lang="en-US" altLang="ja-JP" sz="1000" dirty="0">
                <a:solidFill>
                  <a:srgbClr val="002060"/>
                </a:solidFill>
                <a:effectLst/>
              </a:rPr>
              <a:t>•</a:t>
            </a:r>
            <a:r>
              <a:rPr lang="ja-JP" altLang="en-US" sz="1000" dirty="0">
                <a:solidFill>
                  <a:srgbClr val="002060"/>
                </a:solidFill>
                <a:effectLst/>
              </a:rPr>
              <a:t>静岡県の医療機関を対象とした研究では、</a:t>
            </a:r>
            <a:r>
              <a:rPr lang="en-US" altLang="ja-JP" sz="1000" dirty="0">
                <a:solidFill>
                  <a:srgbClr val="002060"/>
                </a:solidFill>
                <a:effectLst/>
              </a:rPr>
              <a:t>Google</a:t>
            </a:r>
            <a:r>
              <a:rPr lang="ja-JP" altLang="en-US" sz="1000" dirty="0">
                <a:solidFill>
                  <a:srgbClr val="002060"/>
                </a:solidFill>
                <a:effectLst/>
              </a:rPr>
              <a:t>レビューの評価と口コミ内容の分析から</a:t>
            </a:r>
            <a:r>
              <a:rPr lang="ja-JP" altLang="en-US" sz="1000" b="1" dirty="0">
                <a:solidFill>
                  <a:srgbClr val="002060"/>
                </a:solidFill>
                <a:effectLst/>
              </a:rPr>
              <a:t>「医師の応対」</a:t>
            </a:r>
            <a:r>
              <a:rPr lang="ja-JP" altLang="en-US" sz="1000" dirty="0">
                <a:solidFill>
                  <a:srgbClr val="002060"/>
                </a:solidFill>
                <a:effectLst/>
              </a:rPr>
              <a:t>に関する口コミが最も多く、ポジティブな内容は高評価、ネガティブな内容は低評価と有意な関連があることが示されています。 </a:t>
            </a:r>
            <a:r>
              <a:rPr lang="en-US" altLang="ja-JP" sz="1000" dirty="0">
                <a:solidFill>
                  <a:srgbClr val="002060"/>
                </a:solidFill>
                <a:effectLst/>
              </a:rPr>
              <a:t>jstage.jst.go.jp+1blog-clkaigyo.com+1</a:t>
            </a:r>
            <a:endParaRPr lang="ja-JP" altLang="en-US" sz="1000" dirty="0">
              <a:solidFill>
                <a:srgbClr val="002060"/>
              </a:solidFill>
            </a:endParaRPr>
          </a:p>
        </p:txBody>
      </p:sp>
      <p:sp>
        <p:nvSpPr>
          <p:cNvPr id="11" name="テキスト ボックス 10">
            <a:extLst>
              <a:ext uri="{FF2B5EF4-FFF2-40B4-BE49-F238E27FC236}">
                <a16:creationId xmlns:a16="http://schemas.microsoft.com/office/drawing/2014/main" id="{5674CE13-D0C1-9799-641C-46E6C79A972B}"/>
              </a:ext>
            </a:extLst>
          </p:cNvPr>
          <p:cNvSpPr txBox="1"/>
          <p:nvPr/>
        </p:nvSpPr>
        <p:spPr>
          <a:xfrm>
            <a:off x="3997521" y="6716185"/>
            <a:ext cx="2853267" cy="1384995"/>
          </a:xfrm>
          <a:prstGeom prst="rect">
            <a:avLst/>
          </a:prstGeom>
          <a:noFill/>
        </p:spPr>
        <p:txBody>
          <a:bodyPr wrap="square" rtlCol="0">
            <a:spAutoFit/>
          </a:bodyPr>
          <a:lstStyle/>
          <a:p>
            <a:r>
              <a:rPr kumimoji="1" lang="ja-JP" altLang="en-US" sz="2800" b="1" dirty="0">
                <a:solidFill>
                  <a:srgbClr val="002060"/>
                </a:solidFill>
              </a:rPr>
              <a:t>早期のレビュー対策が必須と考えられる</a:t>
            </a:r>
          </a:p>
        </p:txBody>
      </p:sp>
      <p:cxnSp>
        <p:nvCxnSpPr>
          <p:cNvPr id="13" name="直線コネクタ 12">
            <a:extLst>
              <a:ext uri="{FF2B5EF4-FFF2-40B4-BE49-F238E27FC236}">
                <a16:creationId xmlns:a16="http://schemas.microsoft.com/office/drawing/2014/main" id="{C8484AE0-D2D8-4C6F-0C64-7AE3809572BA}"/>
              </a:ext>
            </a:extLst>
          </p:cNvPr>
          <p:cNvCxnSpPr>
            <a:cxnSpLocks/>
          </p:cNvCxnSpPr>
          <p:nvPr/>
        </p:nvCxnSpPr>
        <p:spPr>
          <a:xfrm>
            <a:off x="3826933" y="6741586"/>
            <a:ext cx="0" cy="1210034"/>
          </a:xfrm>
          <a:prstGeom prst="line">
            <a:avLst/>
          </a:prstGeom>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843479F0-E601-63C2-ED81-82E8B3E6BBB1}"/>
              </a:ext>
            </a:extLst>
          </p:cNvPr>
          <p:cNvSpPr/>
          <p:nvPr/>
        </p:nvSpPr>
        <p:spPr>
          <a:xfrm>
            <a:off x="66342" y="8119287"/>
            <a:ext cx="3582791" cy="8909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E943EC0A-0F87-1CF3-7864-E4BC10DB889E}"/>
              </a:ext>
            </a:extLst>
          </p:cNvPr>
          <p:cNvSpPr txBox="1"/>
          <p:nvPr/>
        </p:nvSpPr>
        <p:spPr>
          <a:xfrm>
            <a:off x="863766" y="8373079"/>
            <a:ext cx="2492990" cy="369332"/>
          </a:xfrm>
          <a:prstGeom prst="rect">
            <a:avLst/>
          </a:prstGeom>
          <a:noFill/>
        </p:spPr>
        <p:txBody>
          <a:bodyPr wrap="none" rtlCol="0">
            <a:spAutoFit/>
          </a:bodyPr>
          <a:lstStyle/>
          <a:p>
            <a:r>
              <a:rPr kumimoji="1" lang="ja-JP" altLang="en-US" b="1" dirty="0"/>
              <a:t>日本開業医支援研究会</a:t>
            </a:r>
            <a:endParaRPr kumimoji="1" lang="en-US" altLang="ja-JP" b="1" dirty="0"/>
          </a:p>
        </p:txBody>
      </p:sp>
      <p:pic>
        <p:nvPicPr>
          <p:cNvPr id="18" name="図 17">
            <a:extLst>
              <a:ext uri="{FF2B5EF4-FFF2-40B4-BE49-F238E27FC236}">
                <a16:creationId xmlns:a16="http://schemas.microsoft.com/office/drawing/2014/main" id="{8D3891DD-0931-BBD9-4F72-2126760C75BE}"/>
              </a:ext>
            </a:extLst>
          </p:cNvPr>
          <p:cNvPicPr>
            <a:picLocks noChangeAspect="1"/>
          </p:cNvPicPr>
          <p:nvPr/>
        </p:nvPicPr>
        <p:blipFill>
          <a:blip r:embed="rId3">
            <a:extLst>
              <a:ext uri="{28A0092B-C50C-407E-A947-70E740481C1C}">
                <a14:useLocalDpi xmlns:a14="http://schemas.microsoft.com/office/drawing/2010/main" val="0"/>
              </a:ext>
            </a:extLst>
          </a:blip>
          <a:srcRect l="33730" t="25399" r="29530" b="28188"/>
          <a:stretch/>
        </p:blipFill>
        <p:spPr>
          <a:xfrm>
            <a:off x="233381" y="8313037"/>
            <a:ext cx="630385" cy="530915"/>
          </a:xfrm>
          <a:prstGeom prst="rect">
            <a:avLst/>
          </a:prstGeom>
        </p:spPr>
      </p:pic>
      <p:sp>
        <p:nvSpPr>
          <p:cNvPr id="3" name="正方形/長方形 2">
            <a:extLst>
              <a:ext uri="{FF2B5EF4-FFF2-40B4-BE49-F238E27FC236}">
                <a16:creationId xmlns:a16="http://schemas.microsoft.com/office/drawing/2014/main" id="{FCDE92F5-C13E-0D27-A52B-EB237CD9E213}"/>
              </a:ext>
            </a:extLst>
          </p:cNvPr>
          <p:cNvSpPr/>
          <p:nvPr/>
        </p:nvSpPr>
        <p:spPr>
          <a:xfrm>
            <a:off x="3733799" y="8119287"/>
            <a:ext cx="3057858" cy="89091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社名等</a:t>
            </a:r>
          </a:p>
        </p:txBody>
      </p:sp>
    </p:spTree>
    <p:extLst>
      <p:ext uri="{BB962C8B-B14F-4D97-AF65-F5344CB8AC3E}">
        <p14:creationId xmlns:p14="http://schemas.microsoft.com/office/powerpoint/2010/main" val="137081820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66</TotalTime>
  <Words>676</Words>
  <Application>Microsoft Office PowerPoint</Application>
  <PresentationFormat>画面に合わせる (4:3)</PresentationFormat>
  <Paragraphs>47</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HGP明朝E</vt:lpstr>
      <vt:lpstr>游明朝</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新治 宮本</dc:creator>
  <cp:lastModifiedBy>新治 宮本</cp:lastModifiedBy>
  <cp:revision>5</cp:revision>
  <dcterms:created xsi:type="dcterms:W3CDTF">2025-06-08T06:44:45Z</dcterms:created>
  <dcterms:modified xsi:type="dcterms:W3CDTF">2025-08-30T06:52:11Z</dcterms:modified>
</cp:coreProperties>
</file>