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</p:sldIdLst>
  <p:sldSz cx="6858000" cy="9144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治 宮本" initials="新宮" lastIdx="1" clrIdx="0">
    <p:extLst>
      <p:ext uri="{19B8F6BF-5375-455C-9EA6-DF929625EA0E}">
        <p15:presenceInfo xmlns:p15="http://schemas.microsoft.com/office/powerpoint/2012/main" userId="cdb8f6477b4921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0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0C8E-8F61-4D32-848A-3010FA2B933D}" type="datetimeFigureOut">
              <a:rPr kumimoji="1" lang="ja-JP" altLang="en-US" smtClean="0"/>
              <a:t>2025/8/24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298E-2EEB-43C4-BB8A-06D522BB76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78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0C8E-8F61-4D32-848A-3010FA2B933D}" type="datetimeFigureOut">
              <a:rPr kumimoji="1" lang="ja-JP" altLang="en-US" smtClean="0"/>
              <a:t>2025/8/24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298E-2EEB-43C4-BB8A-06D522BB76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57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0C8E-8F61-4D32-848A-3010FA2B933D}" type="datetimeFigureOut">
              <a:rPr kumimoji="1" lang="ja-JP" altLang="en-US" smtClean="0"/>
              <a:t>2025/8/24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298E-2EEB-43C4-BB8A-06D522BB76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39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0C8E-8F61-4D32-848A-3010FA2B933D}" type="datetimeFigureOut">
              <a:rPr kumimoji="1" lang="ja-JP" altLang="en-US" smtClean="0"/>
              <a:t>2025/8/24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298E-2EEB-43C4-BB8A-06D522BB76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454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0C8E-8F61-4D32-848A-3010FA2B933D}" type="datetimeFigureOut">
              <a:rPr kumimoji="1" lang="ja-JP" altLang="en-US" smtClean="0"/>
              <a:t>2025/8/24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298E-2EEB-43C4-BB8A-06D522BB76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55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0C8E-8F61-4D32-848A-3010FA2B933D}" type="datetimeFigureOut">
              <a:rPr kumimoji="1" lang="ja-JP" altLang="en-US" smtClean="0"/>
              <a:t>2025/8/24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298E-2EEB-43C4-BB8A-06D522BB76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17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0C8E-8F61-4D32-848A-3010FA2B933D}" type="datetimeFigureOut">
              <a:rPr kumimoji="1" lang="ja-JP" altLang="en-US" smtClean="0"/>
              <a:t>2025/8/24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298E-2EEB-43C4-BB8A-06D522BB76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54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0C8E-8F61-4D32-848A-3010FA2B933D}" type="datetimeFigureOut">
              <a:rPr kumimoji="1" lang="ja-JP" altLang="en-US" smtClean="0"/>
              <a:t>2025/8/24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298E-2EEB-43C4-BB8A-06D522BB76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08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0C8E-8F61-4D32-848A-3010FA2B933D}" type="datetimeFigureOut">
              <a:rPr kumimoji="1" lang="ja-JP" altLang="en-US" smtClean="0"/>
              <a:t>2025/8/24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298E-2EEB-43C4-BB8A-06D522BB76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49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0C8E-8F61-4D32-848A-3010FA2B933D}" type="datetimeFigureOut">
              <a:rPr kumimoji="1" lang="ja-JP" altLang="en-US" smtClean="0"/>
              <a:t>2025/8/24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298E-2EEB-43C4-BB8A-06D522BB76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4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0C8E-8F61-4D32-848A-3010FA2B933D}" type="datetimeFigureOut">
              <a:rPr kumimoji="1" lang="ja-JP" altLang="en-US" smtClean="0"/>
              <a:t>2025/8/24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298E-2EEB-43C4-BB8A-06D522BB76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60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D0C8E-8F61-4D32-848A-3010FA2B933D}" type="datetimeFigureOut">
              <a:rPr kumimoji="1" lang="ja-JP" altLang="en-US" smtClean="0"/>
              <a:t>2025/8/24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1298E-2EEB-43C4-BB8A-06D522BB76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78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8A0BB45-F2D6-219A-5BA6-51286DA58C2C}"/>
              </a:ext>
            </a:extLst>
          </p:cNvPr>
          <p:cNvSpPr txBox="1"/>
          <p:nvPr/>
        </p:nvSpPr>
        <p:spPr>
          <a:xfrm>
            <a:off x="-514" y="659"/>
            <a:ext cx="6866611" cy="43088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>
                <a:solidFill>
                  <a:schemeClr val="bg1"/>
                </a:solidFill>
              </a:rPr>
              <a:t>「うちは★</a:t>
            </a:r>
            <a:r>
              <a:rPr kumimoji="1" lang="en-US" altLang="ja-JP" sz="2200" b="1" dirty="0">
                <a:solidFill>
                  <a:schemeClr val="bg1"/>
                </a:solidFill>
              </a:rPr>
              <a:t>4</a:t>
            </a:r>
            <a:r>
              <a:rPr kumimoji="1" lang="ja-JP" altLang="en-US" sz="2200" b="1" dirty="0">
                <a:solidFill>
                  <a:schemeClr val="bg1"/>
                </a:solidFill>
              </a:rPr>
              <a:t>以上だから関係ない」</a:t>
            </a:r>
            <a:r>
              <a:rPr kumimoji="1" lang="ja-JP" altLang="en-US" sz="2100" b="1" dirty="0">
                <a:solidFill>
                  <a:schemeClr val="bg1"/>
                </a:solidFill>
              </a:rPr>
              <a:t>と思っていた結果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F443EED0-DB55-C4B1-451B-7DB9F6259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891" y="2617597"/>
            <a:ext cx="6866892" cy="233910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このくらいのことで“迷惑な★１”が入り、集患に影響が出る“口コミ</a:t>
            </a:r>
            <a:r>
              <a:rPr kumimoji="0" lang="ja-JP" altLang="en-US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新</a:t>
            </a: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時代”</a:t>
            </a:r>
            <a:endParaRPr kumimoji="0" lang="en-US" altLang="ja-JP" sz="1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600" b="1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600" b="1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600" b="1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600" b="1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600" b="1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B66A051-5380-7071-6025-EBBAF1FFF59E}"/>
              </a:ext>
            </a:extLst>
          </p:cNvPr>
          <p:cNvSpPr txBox="1"/>
          <p:nvPr/>
        </p:nvSpPr>
        <p:spPr>
          <a:xfrm>
            <a:off x="-17766" y="6366424"/>
            <a:ext cx="6875766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ja-JP" altLang="en-US" sz="2000" b="1" kern="100" dirty="0">
                <a:solidFill>
                  <a:srgbClr val="00206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ー</a:t>
            </a:r>
            <a:r>
              <a:rPr lang="en-US" altLang="ja-JP" sz="2000" b="1" kern="100" dirty="0">
                <a:solidFill>
                  <a:srgbClr val="00206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10</a:t>
            </a:r>
            <a:r>
              <a:rPr lang="ja-JP" altLang="en-US" sz="2000" b="1" kern="100" dirty="0">
                <a:solidFill>
                  <a:srgbClr val="00206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分程度の</a:t>
            </a:r>
            <a:r>
              <a:rPr lang="en-US" altLang="ja-JP" sz="2000" b="1" kern="100" dirty="0">
                <a:solidFill>
                  <a:srgbClr val="00206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Google</a:t>
            </a:r>
            <a:r>
              <a:rPr lang="ja-JP" altLang="en-US" sz="2000" b="1" kern="100" dirty="0">
                <a:solidFill>
                  <a:srgbClr val="00206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レビュー活用術</a:t>
            </a:r>
            <a:r>
              <a:rPr lang="ja-JP" altLang="ja-JP" sz="2000" b="1" kern="100" dirty="0">
                <a:solidFill>
                  <a:srgbClr val="00206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調査</a:t>
            </a:r>
            <a:r>
              <a:rPr lang="ja-JP" altLang="en-US" sz="2000" b="1" kern="100" dirty="0">
                <a:solidFill>
                  <a:srgbClr val="00206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へのご協力をー</a:t>
            </a:r>
            <a:endParaRPr lang="en-US" altLang="ja-JP" sz="2000" b="1" kern="100" dirty="0">
              <a:solidFill>
                <a:srgbClr val="00206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altLang="ja-JP" sz="600" b="1" kern="100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altLang="ja-JP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特典</a:t>
            </a:r>
            <a:r>
              <a:rPr lang="en-US" altLang="ja-JP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口コミ</a:t>
            </a:r>
            <a:r>
              <a:rPr lang="en-US" altLang="ja-JP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以上を生み出す“診査、接遇法”</a:t>
            </a:r>
            <a:r>
              <a:rPr lang="ja-JP" altLang="en-US" sz="1400" b="1" kern="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を無料提供いたします。</a:t>
            </a:r>
            <a:endParaRPr lang="ja-JP" altLang="ja-JP" sz="1400" b="1" kern="100" dirty="0">
              <a:solidFill>
                <a:srgbClr val="FF0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6F83AA01-B461-F01E-2615-2B2637998CFE}"/>
              </a:ext>
            </a:extLst>
          </p:cNvPr>
          <p:cNvSpPr/>
          <p:nvPr/>
        </p:nvSpPr>
        <p:spPr>
          <a:xfrm>
            <a:off x="66342" y="8161117"/>
            <a:ext cx="3582791" cy="8909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034F9687-A691-1A99-9D1F-C9B7DCFC8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0" t="25399" r="29530" b="28188"/>
          <a:stretch/>
        </p:blipFill>
        <p:spPr>
          <a:xfrm>
            <a:off x="233381" y="8354867"/>
            <a:ext cx="630385" cy="530915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02906EE-E62E-C831-E81D-9F8E7899A3EB}"/>
              </a:ext>
            </a:extLst>
          </p:cNvPr>
          <p:cNvSpPr txBox="1"/>
          <p:nvPr/>
        </p:nvSpPr>
        <p:spPr>
          <a:xfrm>
            <a:off x="847008" y="8322699"/>
            <a:ext cx="2492990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日本開業医支援研究会</a:t>
            </a:r>
            <a:endParaRPr kumimoji="1" lang="en-US" altLang="ja-JP" b="1" dirty="0"/>
          </a:p>
          <a:p>
            <a:r>
              <a:rPr kumimoji="1" lang="ja-JP" altLang="en-US" sz="1050" b="1" dirty="0"/>
              <a:t>本部：長野県長野市豊野町蟹沢</a:t>
            </a:r>
            <a:r>
              <a:rPr kumimoji="1" lang="en-US" altLang="ja-JP" sz="1050" b="1" dirty="0"/>
              <a:t>1106-1</a:t>
            </a:r>
            <a:endParaRPr kumimoji="1" lang="ja-JP" altLang="en-US" sz="1050" b="1" dirty="0"/>
          </a:p>
        </p:txBody>
      </p:sp>
      <p:sp>
        <p:nvSpPr>
          <p:cNvPr id="4" name="テキスト ボックス 6">
            <a:extLst>
              <a:ext uri="{FF2B5EF4-FFF2-40B4-BE49-F238E27FC236}">
                <a16:creationId xmlns:a16="http://schemas.microsoft.com/office/drawing/2014/main" id="{0523496C-98FB-0978-0F68-70C1FDF9E3F4}"/>
              </a:ext>
            </a:extLst>
          </p:cNvPr>
          <p:cNvSpPr txBox="1"/>
          <p:nvPr/>
        </p:nvSpPr>
        <p:spPr>
          <a:xfrm>
            <a:off x="0" y="7628655"/>
            <a:ext cx="6866875" cy="461665"/>
          </a:xfrm>
          <a:prstGeom prst="rect">
            <a:avLst/>
          </a:prstGeom>
          <a:solidFill>
            <a:srgbClr val="F2548C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❖低評価★１は、</a:t>
            </a:r>
            <a:r>
              <a:rPr kumimoji="1" lang="en-US" altLang="ja-JP" sz="2400" b="1" dirty="0">
                <a:solidFill>
                  <a:schemeClr val="bg1"/>
                </a:solidFill>
              </a:rPr>
              <a:t>100%</a:t>
            </a:r>
            <a:r>
              <a:rPr kumimoji="1" lang="ja-JP" altLang="en-US" sz="2400" b="1" dirty="0">
                <a:solidFill>
                  <a:schemeClr val="bg1"/>
                </a:solidFill>
              </a:rPr>
              <a:t>未然に防げます❖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1D482C2-7DCD-1A91-1516-E2B7513B17AE}"/>
              </a:ext>
            </a:extLst>
          </p:cNvPr>
          <p:cNvSpPr/>
          <p:nvPr/>
        </p:nvSpPr>
        <p:spPr>
          <a:xfrm>
            <a:off x="0" y="404495"/>
            <a:ext cx="6858000" cy="9372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ja-JP" altLang="en-US" sz="2000" b="1" i="1" dirty="0">
                <a:solidFill>
                  <a:srgbClr val="FFFF00"/>
                </a:solidFill>
                <a:effectLst/>
                <a:latin typeface="BIZ UDPゴシック" panose="020B0400000000000000" pitchFamily="50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r>
              <a:rPr lang="ja-JP" sz="2000" b="1" i="1" dirty="0">
                <a:solidFill>
                  <a:srgbClr val="FFFF00"/>
                </a:solidFill>
                <a:effectLst/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口コミ</a:t>
            </a:r>
            <a:r>
              <a:rPr lang="ja-JP" sz="2800" b="1" i="1" dirty="0">
                <a:solidFill>
                  <a:srgbClr val="FFFF00"/>
                </a:solidFill>
                <a:effectLst/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★</a:t>
            </a:r>
            <a:r>
              <a:rPr lang="en-US" sz="2800" b="1" i="1" dirty="0">
                <a:solidFill>
                  <a:srgbClr val="FFFF00"/>
                </a:solidFill>
                <a:effectLst/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4.2</a:t>
            </a:r>
            <a:r>
              <a:rPr lang="ja-JP" sz="2000" b="1" i="1" dirty="0">
                <a:solidFill>
                  <a:srgbClr val="FFFF00"/>
                </a:solidFill>
                <a:effectLst/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でも、ある日突然</a:t>
            </a:r>
            <a:r>
              <a:rPr lang="ja-JP" altLang="en-US" sz="2800" b="1" i="1" dirty="0">
                <a:solidFill>
                  <a:srgbClr val="FFFF00"/>
                </a:solidFill>
                <a:effectLst/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★</a:t>
            </a:r>
            <a:r>
              <a:rPr lang="en-US" altLang="ja-JP" sz="2800" b="1" i="1" dirty="0">
                <a:solidFill>
                  <a:srgbClr val="FFFF00"/>
                </a:solidFill>
                <a:effectLst/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3.1</a:t>
            </a:r>
            <a:r>
              <a:rPr lang="ja-JP" altLang="en-US" sz="2000" b="1" i="1" dirty="0">
                <a:solidFill>
                  <a:srgbClr val="FFFF00"/>
                </a:solidFill>
                <a:effectLst/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に！</a:t>
            </a:r>
            <a:r>
              <a:rPr lang="ja-JP" sz="2000" b="1" i="1" dirty="0">
                <a:solidFill>
                  <a:srgbClr val="FFFF00"/>
                </a:solidFill>
                <a:effectLst/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　　　　　　　　　　　　　　　　　　　　　　　　　　　　　　</a:t>
            </a:r>
            <a:r>
              <a:rPr lang="ja-JP" sz="2400" b="1" i="1" dirty="0">
                <a:solidFill>
                  <a:srgbClr val="FFFF00"/>
                </a:solidFill>
                <a:effectLst/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患者が減</a:t>
            </a:r>
            <a:r>
              <a:rPr lang="ja-JP" altLang="en-US" sz="2400" b="1" i="1" dirty="0">
                <a:solidFill>
                  <a:srgbClr val="FFFF00"/>
                </a:solidFill>
                <a:effectLst/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った</a:t>
            </a:r>
            <a:r>
              <a:rPr lang="ja-JP" sz="2400" b="1" i="1" dirty="0">
                <a:solidFill>
                  <a:srgbClr val="FFFF00"/>
                </a:solidFill>
                <a:effectLst/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医院</a:t>
            </a:r>
            <a:r>
              <a:rPr lang="ja-JP" altLang="en-US" sz="2000" b="1" i="1" dirty="0">
                <a:solidFill>
                  <a:srgbClr val="FFFF00"/>
                </a:solidFill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から</a:t>
            </a:r>
            <a:r>
              <a:rPr lang="ja-JP" altLang="en-US" sz="2400" b="1" i="1" dirty="0">
                <a:solidFill>
                  <a:srgbClr val="FFFF00"/>
                </a:solidFill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学ぶ</a:t>
            </a:r>
            <a:endParaRPr lang="ja-JP" sz="12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D25929EE-B687-3EF5-326D-3D82A38E2281}"/>
              </a:ext>
            </a:extLst>
          </p:cNvPr>
          <p:cNvSpPr/>
          <p:nvPr/>
        </p:nvSpPr>
        <p:spPr>
          <a:xfrm>
            <a:off x="95925" y="480107"/>
            <a:ext cx="960755" cy="773430"/>
          </a:xfrm>
          <a:prstGeom prst="roundRect">
            <a:avLst>
              <a:gd name="adj" fmla="val 0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ja-JP" sz="1800" b="1">
                <a:effectLst/>
                <a:latin typeface="ＭＳ ゴシック" panose="020B0609070205080204" pitchFamily="49" charset="-128"/>
                <a:ea typeface="HGP明朝E" panose="02020800000000000000" pitchFamily="18" charset="-128"/>
                <a:cs typeface="Times New Roman" panose="02020603050405020304" pitchFamily="18" charset="0"/>
              </a:rPr>
              <a:t>認知度調査</a:t>
            </a:r>
            <a:endParaRPr lang="ja-JP" sz="1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BA2AE41-E27B-4FC9-2EB2-37C74143EE96}"/>
              </a:ext>
            </a:extLst>
          </p:cNvPr>
          <p:cNvSpPr txBox="1"/>
          <p:nvPr/>
        </p:nvSpPr>
        <p:spPr>
          <a:xfrm>
            <a:off x="8625" y="1362949"/>
            <a:ext cx="684022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/>
              <a:t>院長 先生へ</a:t>
            </a:r>
            <a:endParaRPr kumimoji="1" lang="en-US" altLang="ja-JP" sz="3200" b="1" dirty="0"/>
          </a:p>
          <a:p>
            <a:pPr algn="ctr"/>
            <a:r>
              <a:rPr kumimoji="1" lang="en-US" altLang="ja-JP" sz="2000" b="1" dirty="0"/>
              <a:t>《</a:t>
            </a:r>
            <a:r>
              <a:rPr kumimoji="1" lang="ja-JP" altLang="en-US" sz="2000" b="1" dirty="0"/>
              <a:t>完全無料</a:t>
            </a:r>
            <a:r>
              <a:rPr kumimoji="1" lang="en-US" altLang="ja-JP" sz="2000" b="1" dirty="0"/>
              <a:t>Google</a:t>
            </a:r>
            <a:r>
              <a:rPr kumimoji="1" lang="ja-JP" altLang="en-US" sz="2000" b="1" dirty="0"/>
              <a:t>活用術の認知度調査のお願い</a:t>
            </a:r>
            <a:r>
              <a:rPr kumimoji="1" lang="en-US" altLang="ja-JP" sz="2000" b="1" dirty="0"/>
              <a:t>》</a:t>
            </a:r>
          </a:p>
          <a:p>
            <a:pPr algn="ctr"/>
            <a:r>
              <a:rPr kumimoji="1" lang="ja-JP" altLang="en-US" sz="2300" b="1" dirty="0">
                <a:solidFill>
                  <a:srgbClr val="FF0000"/>
                </a:solidFill>
              </a:rPr>
              <a:t>迷惑な★１レビューを不快に思っていませんか？</a:t>
            </a: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7D24E6C4-046C-3DF2-4DE6-F60C5F7E1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1" y="2958557"/>
            <a:ext cx="3972562" cy="193899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▶予約したのに断られた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★１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」</a:t>
            </a:r>
            <a:endParaRPr kumimoji="0" lang="en-US" altLang="ja-JP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▶受付の人の対応が悪すぎ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★１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」　</a:t>
            </a:r>
            <a:endParaRPr kumimoji="0" lang="en-US" altLang="ja-JP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▶先生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が</a:t>
            </a: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上から目線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で怖い</a:t>
            </a: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★１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」</a:t>
            </a:r>
            <a:endParaRPr kumimoji="0" lang="en-US" altLang="ja-JP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▶待ち時間が長い！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★１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」</a:t>
            </a:r>
            <a:endParaRPr kumimoji="0" lang="en-US" altLang="ja-JP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▶ここの医者は説明が雑！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「</a:t>
            </a: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★１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」</a:t>
            </a:r>
            <a:endParaRPr kumimoji="0" lang="en-US" altLang="ja-JP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▶かえって悪くなった！「★１」</a:t>
            </a:r>
            <a:endParaRPr kumimoji="0" lang="ja-JP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矢印: 左 10">
            <a:extLst>
              <a:ext uri="{FF2B5EF4-FFF2-40B4-BE49-F238E27FC236}">
                <a16:creationId xmlns:a16="http://schemas.microsoft.com/office/drawing/2014/main" id="{9DF15222-CDE7-ED6D-9E6D-B19F313A2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2079" y="3082299"/>
            <a:ext cx="2915216" cy="1691507"/>
          </a:xfrm>
          <a:prstGeom prst="leftArrow">
            <a:avLst>
              <a:gd name="adj1" fmla="val 72472"/>
              <a:gd name="adj2" fmla="val 38265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この</a:t>
            </a: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★１</a:t>
            </a:r>
            <a:r>
              <a:rPr kumimoji="0" lang="ja-JP" altLang="ja-JP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は、　　　　　　　　　　　</a:t>
            </a:r>
            <a:r>
              <a:rPr kumimoji="0" lang="ja-JP" altLang="ja-JP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★</a:t>
            </a:r>
            <a:r>
              <a:rPr kumimoji="0" lang="en-US" altLang="ja-JP" sz="2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4</a:t>
            </a:r>
            <a:r>
              <a:rPr kumimoji="0" lang="ja-JP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以上に</a:t>
            </a:r>
            <a:endParaRPr kumimoji="0" lang="en-US" altLang="ja-JP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変えられます！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D6FC6C87-7409-F767-29B8-B97B9D8A9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56" y="3445107"/>
            <a:ext cx="965890" cy="96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228911-6307-E7DB-54DA-F5E5BF4F322A}"/>
              </a:ext>
            </a:extLst>
          </p:cNvPr>
          <p:cNvSpPr txBox="1"/>
          <p:nvPr/>
        </p:nvSpPr>
        <p:spPr>
          <a:xfrm>
            <a:off x="2888926" y="5063664"/>
            <a:ext cx="3938369" cy="120032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“</a:t>
            </a:r>
            <a:r>
              <a:rPr kumimoji="1" lang="en-US" altLang="ja-JP" b="1" dirty="0"/>
              <a:t>Google</a:t>
            </a:r>
            <a:r>
              <a:rPr kumimoji="1" lang="ja-JP" altLang="en-US" b="1" dirty="0"/>
              <a:t>レビュー活用法”の</a:t>
            </a:r>
            <a:endParaRPr kumimoji="1" lang="en-US" altLang="ja-JP" b="1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「認知度調査」</a:t>
            </a:r>
            <a:r>
              <a:rPr kumimoji="1" lang="ja-JP" altLang="en-US" b="1" dirty="0"/>
              <a:t>を行っております。</a:t>
            </a:r>
            <a:endParaRPr kumimoji="1" lang="en-US" altLang="ja-JP" b="1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迷惑な営業行為は一切ございません</a:t>
            </a:r>
            <a:r>
              <a:rPr kumimoji="1" lang="ja-JP" altLang="en-US" b="1" dirty="0"/>
              <a:t>。</a:t>
            </a:r>
            <a:endParaRPr kumimoji="1" lang="en-US" altLang="ja-JP" b="1" dirty="0"/>
          </a:p>
          <a:p>
            <a:r>
              <a:rPr kumimoji="1" lang="ja-JP" altLang="en-US" b="1" dirty="0"/>
              <a:t>ご面談をお願い致します。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66D2CEF-2C92-F806-86AB-AE4BB84130C8}"/>
              </a:ext>
            </a:extLst>
          </p:cNvPr>
          <p:cNvSpPr/>
          <p:nvPr/>
        </p:nvSpPr>
        <p:spPr>
          <a:xfrm>
            <a:off x="30705" y="5059131"/>
            <a:ext cx="2834380" cy="12048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ja-JP" sz="1400" b="1" dirty="0">
                <a:solidFill>
                  <a:srgbClr val="002060"/>
                </a:solidFill>
                <a:effectLst/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まだ、国内では知られていない</a:t>
            </a:r>
            <a:endParaRPr lang="en-US" altLang="ja-JP" sz="1400" b="1" dirty="0">
              <a:solidFill>
                <a:srgbClr val="002060"/>
              </a:solidFill>
              <a:effectLst/>
              <a:latin typeface="ＭＳ ゴシック" panose="020B0609070205080204" pitchFamily="49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ja-JP" sz="1400" b="1" dirty="0">
                <a:solidFill>
                  <a:srgbClr val="002060"/>
                </a:solidFill>
                <a:effectLst/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無料</a:t>
            </a:r>
            <a:r>
              <a:rPr lang="en-US" sz="1400" b="1" dirty="0">
                <a:solidFill>
                  <a:srgbClr val="002060"/>
                </a:solidFill>
                <a:effectLst/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Google</a:t>
            </a:r>
            <a:r>
              <a:rPr lang="ja-JP" altLang="en-US" sz="1400" b="1" dirty="0">
                <a:solidFill>
                  <a:srgbClr val="002060"/>
                </a:solidFill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活用・レビュー</a:t>
            </a:r>
            <a:r>
              <a:rPr lang="ja-JP" sz="1400" b="1" dirty="0">
                <a:solidFill>
                  <a:srgbClr val="002060"/>
                </a:solidFill>
                <a:effectLst/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対策で</a:t>
            </a:r>
            <a:endParaRPr lang="en-US" altLang="ja-JP" sz="1400" b="1" dirty="0">
              <a:solidFill>
                <a:srgbClr val="002060"/>
              </a:solidFill>
              <a:effectLst/>
              <a:latin typeface="ＭＳ ゴシック" panose="020B0609070205080204" pitchFamily="49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ja-JP" sz="1400" b="1" dirty="0">
                <a:solidFill>
                  <a:srgbClr val="002060"/>
                </a:solidFill>
                <a:effectLst/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売上を守ることが</a:t>
            </a:r>
            <a:r>
              <a:rPr lang="ja-JP" altLang="en-US" sz="1400" b="1" dirty="0">
                <a:solidFill>
                  <a:srgbClr val="002060"/>
                </a:solidFill>
                <a:effectLst/>
                <a:latin typeface="ＭＳ ゴシック" panose="020B0609070205080204" pitchFamily="49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可能です。</a:t>
            </a:r>
            <a:endParaRPr lang="ja-JP" sz="1050" dirty="0">
              <a:solidFill>
                <a:srgbClr val="00206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1269757-4801-8F7E-BCA3-E4B96EFC1FCC}"/>
              </a:ext>
            </a:extLst>
          </p:cNvPr>
          <p:cNvSpPr/>
          <p:nvPr/>
        </p:nvSpPr>
        <p:spPr>
          <a:xfrm>
            <a:off x="8874" y="2632986"/>
            <a:ext cx="6849126" cy="23237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C3B8268-0C71-D772-4A1B-FD8AEAF91EF9}"/>
              </a:ext>
            </a:extLst>
          </p:cNvPr>
          <p:cNvSpPr txBox="1"/>
          <p:nvPr/>
        </p:nvSpPr>
        <p:spPr>
          <a:xfrm>
            <a:off x="95925" y="7150497"/>
            <a:ext cx="6647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/>
              <a:t>院長先生の時間を一切無駄にはしません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A5043B-395E-62E0-2712-7FEBF1962840}"/>
              </a:ext>
            </a:extLst>
          </p:cNvPr>
          <p:cNvSpPr txBox="1"/>
          <p:nvPr/>
        </p:nvSpPr>
        <p:spPr>
          <a:xfrm>
            <a:off x="6532554" y="110235"/>
            <a:ext cx="370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①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39AAE8C9-1A72-23DE-0DE8-241D3769E68C}"/>
              </a:ext>
            </a:extLst>
          </p:cNvPr>
          <p:cNvSpPr/>
          <p:nvPr/>
        </p:nvSpPr>
        <p:spPr>
          <a:xfrm>
            <a:off x="3830128" y="8161117"/>
            <a:ext cx="2794491" cy="8726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0000"/>
                </a:solidFill>
              </a:rPr>
              <a:t>社名</a:t>
            </a:r>
            <a:r>
              <a:rPr kumimoji="1" lang="en-US" altLang="ja-JP" dirty="0">
                <a:solidFill>
                  <a:srgbClr val="FF0000"/>
                </a:solidFill>
              </a:rPr>
              <a:t>or</a:t>
            </a:r>
            <a:r>
              <a:rPr kumimoji="1" lang="ja-JP" altLang="en-US" dirty="0">
                <a:solidFill>
                  <a:srgbClr val="FF0000"/>
                </a:solidFill>
              </a:rPr>
              <a:t>氏名</a:t>
            </a:r>
          </a:p>
        </p:txBody>
      </p:sp>
    </p:spTree>
    <p:extLst>
      <p:ext uri="{BB962C8B-B14F-4D97-AF65-F5344CB8AC3E}">
        <p14:creationId xmlns:p14="http://schemas.microsoft.com/office/powerpoint/2010/main" val="121299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B66A051-5380-7071-6025-EBBAF1FFF59E}"/>
              </a:ext>
            </a:extLst>
          </p:cNvPr>
          <p:cNvSpPr txBox="1"/>
          <p:nvPr/>
        </p:nvSpPr>
        <p:spPr>
          <a:xfrm>
            <a:off x="-4235" y="-11758"/>
            <a:ext cx="6858000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ja-JP" sz="2800" b="1" kern="100" dirty="0">
                <a:solidFill>
                  <a:srgbClr val="00206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Google</a:t>
            </a:r>
            <a:r>
              <a:rPr lang="ja-JP" altLang="en-US" sz="2800" b="1" kern="100" dirty="0">
                <a:solidFill>
                  <a:srgbClr val="00206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レビュー活用術</a:t>
            </a:r>
            <a:r>
              <a:rPr lang="ja-JP" altLang="ja-JP" sz="2800" b="1" kern="100" dirty="0">
                <a:solidFill>
                  <a:srgbClr val="00206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調査</a:t>
            </a:r>
            <a:r>
              <a:rPr lang="ja-JP" altLang="en-US" sz="2800" b="1" kern="100" dirty="0">
                <a:solidFill>
                  <a:srgbClr val="00206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への</a:t>
            </a:r>
            <a:r>
              <a:rPr lang="ja-JP" altLang="en-US" sz="2800" b="1" kern="100">
                <a:solidFill>
                  <a:srgbClr val="00206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ご協力を</a:t>
            </a:r>
            <a:r>
              <a:rPr lang="ja-JP" altLang="en-US" b="1" kern="100">
                <a:solidFill>
                  <a:srgbClr val="00206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②</a:t>
            </a:r>
            <a:endParaRPr lang="ja-JP" altLang="ja-JP" sz="1600" kern="100" dirty="0">
              <a:solidFill>
                <a:srgbClr val="00206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DD6137B-D51F-D413-B3C0-5B3E4F02274F}"/>
              </a:ext>
            </a:extLst>
          </p:cNvPr>
          <p:cNvSpPr txBox="1"/>
          <p:nvPr/>
        </p:nvSpPr>
        <p:spPr>
          <a:xfrm>
            <a:off x="4235" y="2180797"/>
            <a:ext cx="3484655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dirty="0">
                <a:solidFill>
                  <a:srgbClr val="002060"/>
                </a:solidFill>
                <a:effectLst/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口コミ</a:t>
            </a:r>
            <a:r>
              <a:rPr lang="ja-JP" altLang="ja-JP" dirty="0">
                <a:solidFill>
                  <a:srgbClr val="C00000"/>
                </a:solidFill>
                <a:effectLst/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星１つ</a:t>
            </a:r>
            <a:r>
              <a:rPr lang="ja-JP" altLang="ja-JP" dirty="0">
                <a:solidFill>
                  <a:srgbClr val="002060"/>
                </a:solidFill>
                <a:effectLst/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が</a:t>
            </a:r>
            <a:r>
              <a:rPr lang="ja-JP" altLang="ja-JP" b="1" dirty="0">
                <a:solidFill>
                  <a:srgbClr val="C00000"/>
                </a:solidFill>
                <a:effectLst/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たった１件</a:t>
            </a:r>
            <a:endParaRPr lang="en-US" altLang="ja-JP" b="1" dirty="0">
              <a:solidFill>
                <a:srgbClr val="C00000"/>
              </a:solidFill>
              <a:effectLst/>
              <a:latin typeface="HGP明朝E" panose="02020800000000000000" pitchFamily="18" charset="-128"/>
              <a:ea typeface="HGP明朝E" panose="020208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ja-JP" dirty="0">
                <a:solidFill>
                  <a:srgbClr val="002060"/>
                </a:solidFill>
                <a:effectLst/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入っただけで、</a:t>
            </a:r>
            <a:r>
              <a:rPr lang="ja-JP" altLang="en-US" b="1" dirty="0">
                <a:solidFill>
                  <a:srgbClr val="C00000"/>
                </a:solidFill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来院</a:t>
            </a:r>
            <a:r>
              <a:rPr lang="ja-JP" altLang="ja-JP" b="1" dirty="0">
                <a:solidFill>
                  <a:srgbClr val="C00000"/>
                </a:solidFill>
                <a:effectLst/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数が</a:t>
            </a:r>
            <a:endParaRPr lang="en-US" altLang="ja-JP" b="1" dirty="0">
              <a:solidFill>
                <a:srgbClr val="C00000"/>
              </a:solidFill>
              <a:effectLst/>
              <a:latin typeface="HGP明朝E" panose="02020800000000000000" pitchFamily="18" charset="-128"/>
              <a:ea typeface="HGP明朝E" panose="020208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2400" b="1" dirty="0">
                <a:solidFill>
                  <a:srgbClr val="C00000"/>
                </a:solidFill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６</a:t>
            </a:r>
            <a:r>
              <a:rPr lang="ja-JP" altLang="ja-JP" sz="2400" b="1" dirty="0">
                <a:solidFill>
                  <a:srgbClr val="C00000"/>
                </a:solidFill>
                <a:effectLst/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割</a:t>
            </a:r>
            <a:r>
              <a:rPr lang="ja-JP" altLang="en-US" sz="2400" b="1" dirty="0">
                <a:solidFill>
                  <a:srgbClr val="C00000"/>
                </a:solidFill>
                <a:effectLst/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以上</a:t>
            </a:r>
            <a:r>
              <a:rPr lang="ja-JP" altLang="ja-JP" sz="2400" b="1" dirty="0">
                <a:solidFill>
                  <a:srgbClr val="C00000"/>
                </a:solidFill>
                <a:effectLst/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減少</a:t>
            </a:r>
            <a:r>
              <a:rPr lang="ja-JP" altLang="ja-JP" dirty="0">
                <a:solidFill>
                  <a:srgbClr val="002060"/>
                </a:solidFill>
                <a:effectLst/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した</a:t>
            </a:r>
            <a:endParaRPr lang="en-US" altLang="ja-JP" dirty="0">
              <a:solidFill>
                <a:srgbClr val="002060"/>
              </a:solidFill>
              <a:effectLst/>
              <a:latin typeface="HGP明朝E" panose="02020800000000000000" pitchFamily="18" charset="-128"/>
              <a:ea typeface="HGP明朝E" panose="020208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dirty="0">
                <a:solidFill>
                  <a:srgbClr val="002060"/>
                </a:solidFill>
                <a:effectLst/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県内の</a:t>
            </a:r>
            <a:r>
              <a:rPr lang="ja-JP" altLang="ja-JP" dirty="0">
                <a:solidFill>
                  <a:srgbClr val="002060"/>
                </a:solidFill>
                <a:effectLst/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クリニックがあることをご存知で</a:t>
            </a:r>
            <a:r>
              <a:rPr lang="ja-JP" altLang="en-US" dirty="0">
                <a:solidFill>
                  <a:srgbClr val="002060"/>
                </a:solidFill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しょ</a:t>
            </a:r>
            <a:r>
              <a:rPr lang="ja-JP" altLang="ja-JP" dirty="0">
                <a:solidFill>
                  <a:srgbClr val="002060"/>
                </a:solidFill>
                <a:effectLst/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うか？</a:t>
            </a:r>
            <a:endParaRPr lang="ja-JP" altLang="en-US" dirty="0">
              <a:solidFill>
                <a:srgbClr val="002060"/>
              </a:solidFill>
              <a:latin typeface="HGP明朝E" panose="02020800000000000000" pitchFamily="18" charset="-128"/>
              <a:ea typeface="HGP明朝E" panose="020208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61BB192-E361-BA39-8BC4-BAE0FB24EA29}"/>
              </a:ext>
            </a:extLst>
          </p:cNvPr>
          <p:cNvSpPr txBox="1"/>
          <p:nvPr/>
        </p:nvSpPr>
        <p:spPr>
          <a:xfrm>
            <a:off x="3459254" y="2227975"/>
            <a:ext cx="33320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solidFill>
                  <a:srgbClr val="002060"/>
                </a:solidFill>
                <a:effectLst/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国内の開業医の</a:t>
            </a:r>
            <a:endParaRPr lang="en-US" altLang="ja-JP" b="1" dirty="0">
              <a:solidFill>
                <a:srgbClr val="C00000"/>
              </a:solidFill>
              <a:latin typeface="HGP明朝E" panose="02020800000000000000" pitchFamily="18" charset="-128"/>
              <a:ea typeface="HGP明朝E" panose="020208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ja-JP" sz="1800" b="1" dirty="0">
                <a:solidFill>
                  <a:srgbClr val="C00000"/>
                </a:solidFill>
                <a:effectLst/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約</a:t>
            </a:r>
            <a:r>
              <a:rPr lang="en-US" altLang="ja-JP" sz="2400" b="1" dirty="0">
                <a:solidFill>
                  <a:srgbClr val="C00000"/>
                </a:solidFill>
                <a:effectLst/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10</a:t>
            </a:r>
            <a:r>
              <a:rPr lang="ja-JP" altLang="ja-JP" sz="2400" b="1" dirty="0">
                <a:solidFill>
                  <a:srgbClr val="C00000"/>
                </a:solidFill>
                <a:effectLst/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万施設</a:t>
            </a:r>
            <a:r>
              <a:rPr lang="ja-JP" altLang="en-US" sz="2400" b="1" dirty="0">
                <a:solidFill>
                  <a:srgbClr val="C00000"/>
                </a:solidFill>
                <a:effectLst/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の</a:t>
            </a:r>
            <a:r>
              <a:rPr lang="en-US" altLang="ja-JP" sz="2400" b="1" dirty="0">
                <a:solidFill>
                  <a:srgbClr val="C00000"/>
                </a:solidFill>
                <a:effectLst/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60%</a:t>
            </a:r>
          </a:p>
          <a:p>
            <a:r>
              <a:rPr lang="ja-JP" altLang="ja-JP" sz="1800" b="1" dirty="0">
                <a:solidFill>
                  <a:srgbClr val="002060"/>
                </a:solidFill>
                <a:effectLst/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が</a:t>
            </a:r>
            <a:r>
              <a:rPr lang="en-US" altLang="ja-JP" sz="1800" b="1" dirty="0">
                <a:solidFill>
                  <a:srgbClr val="002060"/>
                </a:solidFill>
                <a:effectLst/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SNS</a:t>
            </a:r>
            <a:r>
              <a:rPr lang="ja-JP" altLang="ja-JP" sz="1800" b="1" dirty="0">
                <a:solidFill>
                  <a:srgbClr val="002060"/>
                </a:solidFill>
                <a:effectLst/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等の</a:t>
            </a:r>
            <a:r>
              <a:rPr lang="ja-JP" altLang="ja-JP" sz="1800" b="1" dirty="0">
                <a:solidFill>
                  <a:srgbClr val="C00000"/>
                </a:solidFill>
                <a:effectLst/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低評価口コ</a:t>
            </a:r>
            <a:endParaRPr lang="en-US" altLang="ja-JP" sz="1800" b="1" dirty="0">
              <a:solidFill>
                <a:srgbClr val="C00000"/>
              </a:solidFill>
              <a:effectLst/>
              <a:latin typeface="HGP明朝E" panose="02020800000000000000" pitchFamily="18" charset="-128"/>
              <a:ea typeface="HGP明朝E" panose="020208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ja-JP" sz="1800" b="1" dirty="0">
                <a:solidFill>
                  <a:srgbClr val="C00000"/>
                </a:solidFill>
                <a:effectLst/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ミ</a:t>
            </a:r>
            <a:r>
              <a:rPr lang="ja-JP" altLang="ja-JP" sz="1800" dirty="0">
                <a:solidFill>
                  <a:srgbClr val="002060"/>
                </a:solidFill>
                <a:effectLst/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に、大きな</a:t>
            </a:r>
            <a:r>
              <a:rPr lang="ja-JP" altLang="ja-JP" sz="1800" dirty="0">
                <a:solidFill>
                  <a:srgbClr val="C00000"/>
                </a:solidFill>
                <a:effectLst/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悪影響</a:t>
            </a:r>
            <a:r>
              <a:rPr lang="ja-JP" altLang="ja-JP" sz="1800" dirty="0">
                <a:solidFill>
                  <a:srgbClr val="002060"/>
                </a:solidFill>
                <a:effectLst/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を受けて</a:t>
            </a:r>
            <a:r>
              <a:rPr lang="ja-JP" altLang="en-US" dirty="0">
                <a:solidFill>
                  <a:srgbClr val="002060"/>
                </a:solidFill>
                <a:latin typeface="HGP明朝E" panose="02020800000000000000" pitchFamily="18" charset="-128"/>
                <a:ea typeface="HGP明朝E" panose="02020800000000000000" pitchFamily="18" charset="-128"/>
                <a:cs typeface="Times New Roman" panose="02020603050405020304" pitchFamily="18" charset="0"/>
              </a:rPr>
              <a:t>おり、更に拡大中している。</a:t>
            </a:r>
            <a:endParaRPr lang="ja-JP" altLang="en-US" dirty="0">
              <a:solidFill>
                <a:srgbClr val="002060"/>
              </a:solidFill>
              <a:latin typeface="HGP明朝E" panose="02020800000000000000" pitchFamily="18" charset="-128"/>
              <a:ea typeface="HGP明朝E" panose="020208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25EBB4F-FEE9-D0C3-C304-A03AEF8C1D5F}"/>
              </a:ext>
            </a:extLst>
          </p:cNvPr>
          <p:cNvSpPr txBox="1"/>
          <p:nvPr/>
        </p:nvSpPr>
        <p:spPr>
          <a:xfrm>
            <a:off x="1303866" y="871375"/>
            <a:ext cx="54133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ja-JP" altLang="ja-JP" sz="2000" kern="100" dirty="0">
                <a:solidFill>
                  <a:schemeClr val="bg2">
                    <a:lumMod val="2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本調査は</a:t>
            </a:r>
            <a:r>
              <a:rPr lang="ja-JP" altLang="en-US" sz="2000" b="1" kern="100" dirty="0">
                <a:solidFill>
                  <a:srgbClr val="0070C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「</a:t>
            </a:r>
            <a:r>
              <a:rPr lang="ja-JP" altLang="en-US" sz="2000" b="1" kern="100" dirty="0">
                <a:solidFill>
                  <a:srgbClr val="0070C0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安定的</a:t>
            </a:r>
            <a:r>
              <a:rPr lang="ja-JP" altLang="en-US" sz="2000" b="1" kern="100" dirty="0">
                <a:solidFill>
                  <a:srgbClr val="0070C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集患」</a:t>
            </a:r>
            <a:r>
              <a:rPr lang="ja-JP" altLang="en-US" sz="2000" b="1" kern="100" dirty="0">
                <a:solidFill>
                  <a:schemeClr val="bg2">
                    <a:lumMod val="2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と同時に</a:t>
            </a:r>
            <a:r>
              <a:rPr lang="ja-JP" altLang="en-US" sz="2000" b="1" kern="100" dirty="0">
                <a:solidFill>
                  <a:srgbClr val="0070C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「</a:t>
            </a:r>
            <a:r>
              <a:rPr lang="ja-JP" altLang="en-US" sz="2000" b="1" kern="100" dirty="0">
                <a:solidFill>
                  <a:srgbClr val="0070C0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★１レビューによるクリニックの</a:t>
            </a:r>
            <a:r>
              <a:rPr lang="ja-JP" altLang="ja-JP" sz="2000" b="1" kern="100" dirty="0">
                <a:solidFill>
                  <a:srgbClr val="0070C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信頼性の低下</a:t>
            </a:r>
            <a:r>
              <a:rPr lang="ja-JP" altLang="en-US" sz="2000" b="1" kern="100" dirty="0">
                <a:solidFill>
                  <a:srgbClr val="0070C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」</a:t>
            </a:r>
            <a:r>
              <a:rPr lang="ja-JP" altLang="ja-JP" sz="2000" kern="100" dirty="0">
                <a:solidFill>
                  <a:schemeClr val="bg2">
                    <a:lumMod val="2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を防ぐ</a:t>
            </a:r>
            <a:r>
              <a:rPr lang="ja-JP" altLang="en-US" sz="2000" kern="100" dirty="0">
                <a:solidFill>
                  <a:schemeClr val="bg2">
                    <a:lumMod val="2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ことのできる</a:t>
            </a:r>
            <a:r>
              <a:rPr lang="ja-JP" altLang="en-US" sz="2000" b="1" kern="100" dirty="0">
                <a:solidFill>
                  <a:schemeClr val="bg2">
                    <a:lumMod val="2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無料</a:t>
            </a:r>
            <a:r>
              <a:rPr lang="en-US" altLang="ja-JP" sz="2000" b="1" kern="100" dirty="0">
                <a:solidFill>
                  <a:schemeClr val="bg2">
                    <a:lumMod val="2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Google</a:t>
            </a:r>
            <a:r>
              <a:rPr lang="ja-JP" altLang="en-US" sz="2000" b="1" kern="100" dirty="0">
                <a:solidFill>
                  <a:schemeClr val="bg2">
                    <a:lumMod val="2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レビュー活用術の普及</a:t>
            </a:r>
            <a:r>
              <a:rPr lang="ja-JP" altLang="en-US" sz="2000" kern="100" dirty="0">
                <a:solidFill>
                  <a:schemeClr val="bg2">
                    <a:lumMod val="2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につなげるものになります。</a:t>
            </a:r>
            <a:endParaRPr lang="ja-JP" altLang="ja-JP" sz="2000" kern="100" dirty="0">
              <a:solidFill>
                <a:schemeClr val="bg2">
                  <a:lumMod val="2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026" name="Picture 2" descr="「30%円グラフ、分離型記号。ベクトルグラデーション要素。パーセンテージのインフォグラフィック記号。イラスト、ビジネス用アイコン、財務、進捗 ...">
            <a:extLst>
              <a:ext uri="{FF2B5EF4-FFF2-40B4-BE49-F238E27FC236}">
                <a16:creationId xmlns:a16="http://schemas.microsoft.com/office/drawing/2014/main" id="{E61A4580-6FFC-4950-787D-942EC39D5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9" b="10317"/>
          <a:stretch/>
        </p:blipFill>
        <p:spPr bwMode="auto">
          <a:xfrm>
            <a:off x="2483471" y="2310407"/>
            <a:ext cx="945529" cy="84407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右下がりの棒グラフのイラスト | 高品質の無料イラスト素材集のイラサポフリー">
            <a:extLst>
              <a:ext uri="{FF2B5EF4-FFF2-40B4-BE49-F238E27FC236}">
                <a16:creationId xmlns:a16="http://schemas.microsoft.com/office/drawing/2014/main" id="{9F37CFEF-A226-3E32-54A0-560026532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603" y="2313790"/>
            <a:ext cx="945529" cy="84068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57FF186-289D-3099-73D0-7B3F9AA14619}"/>
              </a:ext>
            </a:extLst>
          </p:cNvPr>
          <p:cNvSpPr txBox="1"/>
          <p:nvPr/>
        </p:nvSpPr>
        <p:spPr>
          <a:xfrm>
            <a:off x="101910" y="4125866"/>
            <a:ext cx="66460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ja-JP" altLang="ja-JP" sz="1400" kern="100" dirty="0">
                <a:solidFill>
                  <a:srgbClr val="00206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弊社は「売れないセールスパーソンを無くす」ための営業研修、コンサルティングを一般企業様に提供させて頂いているのですが、ここ最近</a:t>
            </a:r>
            <a:r>
              <a:rPr lang="ja-JP" altLang="en-US" sz="1400" kern="100" dirty="0">
                <a:solidFill>
                  <a:srgbClr val="00206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、</a:t>
            </a:r>
            <a:r>
              <a:rPr lang="ja-JP" altLang="ja-JP" sz="1400" b="1" kern="100" dirty="0">
                <a:solidFill>
                  <a:srgbClr val="C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各業種で</a:t>
            </a:r>
            <a:r>
              <a:rPr lang="en-US" altLang="ja-JP" sz="1400" b="1" kern="100" dirty="0">
                <a:solidFill>
                  <a:srgbClr val="C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SNS</a:t>
            </a:r>
            <a:r>
              <a:rPr lang="ja-JP" altLang="ja-JP" sz="1400" b="1" kern="100" dirty="0">
                <a:solidFill>
                  <a:srgbClr val="C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での誹謗中傷、★１の低評価からの相談</a:t>
            </a:r>
            <a:r>
              <a:rPr lang="ja-JP" altLang="ja-JP" sz="1400" kern="100" dirty="0">
                <a:solidFill>
                  <a:srgbClr val="00206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が増えてきており</a:t>
            </a:r>
            <a:r>
              <a:rPr lang="ja-JP" altLang="en-US" sz="1400" kern="100" dirty="0">
                <a:solidFill>
                  <a:srgbClr val="00206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、実態の調査をさせていただいております。</a:t>
            </a:r>
            <a:r>
              <a:rPr lang="en-US" altLang="ja-JP" sz="1400" b="1" kern="100" dirty="0">
                <a:solidFill>
                  <a:srgbClr val="C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※</a:t>
            </a:r>
            <a:r>
              <a:rPr lang="ja-JP" altLang="en-US" sz="1400" b="1" kern="100" dirty="0">
                <a:solidFill>
                  <a:srgbClr val="C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医師からの自由診療の提案からのトラブルの相談も増加傾向。</a:t>
            </a:r>
            <a:endParaRPr lang="ja-JP" altLang="ja-JP" sz="1400" b="1" kern="100" dirty="0">
              <a:solidFill>
                <a:srgbClr val="C0000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2EB5C18-7A93-07FA-F71C-ACC51BA8E95D}"/>
              </a:ext>
            </a:extLst>
          </p:cNvPr>
          <p:cNvSpPr txBox="1"/>
          <p:nvPr/>
        </p:nvSpPr>
        <p:spPr>
          <a:xfrm>
            <a:off x="101910" y="5534751"/>
            <a:ext cx="66071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ja-JP" altLang="en-US" sz="1400" dirty="0">
                <a:solidFill>
                  <a:srgbClr val="002060"/>
                </a:solidFill>
              </a:rPr>
              <a:t>本調査票は、クリニック様における</a:t>
            </a:r>
            <a:r>
              <a:rPr lang="ja-JP" altLang="en-US" sz="1400" b="1" dirty="0">
                <a:solidFill>
                  <a:srgbClr val="C00000"/>
                </a:solidFill>
              </a:rPr>
              <a:t>“新たな経営リスク”</a:t>
            </a:r>
            <a:r>
              <a:rPr lang="ja-JP" altLang="en-US" sz="1400" dirty="0">
                <a:solidFill>
                  <a:srgbClr val="002060"/>
                </a:solidFill>
              </a:rPr>
              <a:t>である</a:t>
            </a:r>
            <a:r>
              <a:rPr lang="ja-JP" altLang="en-US" sz="1400" b="1" dirty="0">
                <a:solidFill>
                  <a:srgbClr val="C00000"/>
                </a:solidFill>
              </a:rPr>
              <a:t>「ネガティブレビュー対策」</a:t>
            </a:r>
            <a:r>
              <a:rPr lang="ja-JP" altLang="en-US" sz="1400" dirty="0">
                <a:solidFill>
                  <a:srgbClr val="002060"/>
                </a:solidFill>
              </a:rPr>
              <a:t>や</a:t>
            </a:r>
            <a:r>
              <a:rPr lang="ja-JP" altLang="en-US" sz="1400" b="1" dirty="0">
                <a:solidFill>
                  <a:srgbClr val="C00000"/>
                </a:solidFill>
              </a:rPr>
              <a:t>「集患につながる接遇力の向上」</a:t>
            </a:r>
            <a:r>
              <a:rPr lang="ja-JP" altLang="en-US" sz="1400" dirty="0">
                <a:solidFill>
                  <a:srgbClr val="002060"/>
                </a:solidFill>
              </a:rPr>
              <a:t>そして、</a:t>
            </a:r>
            <a:r>
              <a:rPr lang="ja-JP" altLang="en-US" sz="1400" b="1" dirty="0">
                <a:solidFill>
                  <a:srgbClr val="C00000"/>
                </a:solidFill>
              </a:rPr>
              <a:t>「自由診療を円滑に提案するためのスキル向上」</a:t>
            </a:r>
            <a:r>
              <a:rPr lang="ja-JP" altLang="en-US" sz="1400" dirty="0">
                <a:solidFill>
                  <a:srgbClr val="002060"/>
                </a:solidFill>
              </a:rPr>
              <a:t>などの実態と必要性を把握し、当会における</a:t>
            </a:r>
            <a:r>
              <a:rPr lang="ja-JP" altLang="en-US" sz="1400" b="1" dirty="0">
                <a:solidFill>
                  <a:srgbClr val="002060"/>
                </a:solidFill>
              </a:rPr>
              <a:t>全国の認定講師育成プログラムの品質向上に役立てる</a:t>
            </a:r>
            <a:r>
              <a:rPr lang="ja-JP" altLang="en-US" sz="1400" dirty="0">
                <a:solidFill>
                  <a:srgbClr val="002060"/>
                </a:solidFill>
              </a:rPr>
              <a:t>ことを目的としております。</a:t>
            </a:r>
            <a:endParaRPr lang="ja-JP" altLang="ja-JP" sz="1400" kern="100" dirty="0">
              <a:solidFill>
                <a:srgbClr val="00206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1B9E792-B6F0-DE3B-D66D-40CE2EE7A029}"/>
              </a:ext>
            </a:extLst>
          </p:cNvPr>
          <p:cNvSpPr txBox="1"/>
          <p:nvPr/>
        </p:nvSpPr>
        <p:spPr>
          <a:xfrm>
            <a:off x="-2072" y="3782625"/>
            <a:ext cx="3090334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002060"/>
                </a:solidFill>
              </a:rPr>
              <a:t>調査の経緯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9B70CE-F3E0-013B-FC5A-CDA9449A43FE}"/>
              </a:ext>
            </a:extLst>
          </p:cNvPr>
          <p:cNvSpPr txBox="1"/>
          <p:nvPr/>
        </p:nvSpPr>
        <p:spPr>
          <a:xfrm>
            <a:off x="-2073" y="5144651"/>
            <a:ext cx="3090335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002060"/>
                </a:solidFill>
              </a:rPr>
              <a:t>調査の目的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0383009-2101-D83D-8E34-DBA082F7FE93}"/>
              </a:ext>
            </a:extLst>
          </p:cNvPr>
          <p:cNvCxnSpPr>
            <a:cxnSpLocks/>
          </p:cNvCxnSpPr>
          <p:nvPr/>
        </p:nvCxnSpPr>
        <p:spPr>
          <a:xfrm>
            <a:off x="101910" y="2185013"/>
            <a:ext cx="6583415" cy="1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4FE454C4-729D-64E3-07B4-84EC2BAB07FC}"/>
              </a:ext>
            </a:extLst>
          </p:cNvPr>
          <p:cNvCxnSpPr/>
          <p:nvPr/>
        </p:nvCxnSpPr>
        <p:spPr>
          <a:xfrm>
            <a:off x="3484655" y="2346513"/>
            <a:ext cx="0" cy="137035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6F83AA01-B461-F01E-2615-2B2637998CFE}"/>
              </a:ext>
            </a:extLst>
          </p:cNvPr>
          <p:cNvSpPr/>
          <p:nvPr/>
        </p:nvSpPr>
        <p:spPr>
          <a:xfrm>
            <a:off x="66342" y="8195621"/>
            <a:ext cx="3582791" cy="8909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01D3B1B-D5DB-143C-27BC-A3E7CB0FD703}"/>
              </a:ext>
            </a:extLst>
          </p:cNvPr>
          <p:cNvSpPr txBox="1"/>
          <p:nvPr/>
        </p:nvSpPr>
        <p:spPr>
          <a:xfrm>
            <a:off x="-4235" y="6913184"/>
            <a:ext cx="685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ja-JP" altLang="en-US" sz="2800" b="1" i="1" kern="100" dirty="0">
                <a:solidFill>
                  <a:srgbClr val="F2548C"/>
                </a:solidFill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ー「</a:t>
            </a:r>
            <a:r>
              <a:rPr lang="ja-JP" altLang="en-US" sz="2800" b="1" i="1" kern="100" dirty="0">
                <a:solidFill>
                  <a:srgbClr val="F2548C"/>
                </a:solidFill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国内</a:t>
            </a:r>
            <a:r>
              <a:rPr lang="ja-JP" altLang="en-US" sz="2800" b="1" i="1" kern="100" dirty="0">
                <a:solidFill>
                  <a:srgbClr val="F2548C"/>
                </a:solidFill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初」クリニックの“</a:t>
            </a:r>
            <a:r>
              <a:rPr lang="en-US" altLang="ja-JP" sz="2800" b="1" i="1" kern="100" dirty="0">
                <a:solidFill>
                  <a:srgbClr val="F2548C"/>
                </a:solidFill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Google</a:t>
            </a:r>
            <a:r>
              <a:rPr lang="ja-JP" altLang="en-US" sz="2800" b="1" i="1" kern="100" dirty="0">
                <a:solidFill>
                  <a:srgbClr val="F2548C"/>
                </a:solidFill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活用術</a:t>
            </a:r>
            <a:r>
              <a:rPr lang="ja-JP" altLang="en-US" sz="2800" b="1" i="1" kern="100" dirty="0">
                <a:solidFill>
                  <a:srgbClr val="F2548C"/>
                </a:solidFill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”ー</a:t>
            </a:r>
            <a:endParaRPr lang="en-US" altLang="ja-JP" sz="2800" b="1" i="1" kern="100" dirty="0">
              <a:solidFill>
                <a:srgbClr val="F2548C"/>
              </a:solidFill>
              <a:effectLst/>
              <a:latin typeface="游明朝" panose="02020400000000000000" pitchFamily="18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5B02948-0C8A-BBA1-5177-8280ADCE4400}"/>
              </a:ext>
            </a:extLst>
          </p:cNvPr>
          <p:cNvSpPr txBox="1"/>
          <p:nvPr/>
        </p:nvSpPr>
        <p:spPr>
          <a:xfrm>
            <a:off x="0" y="7510021"/>
            <a:ext cx="6853765" cy="623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endParaRPr lang="en-US" altLang="ja-JP" sz="600" b="1" kern="100" dirty="0">
              <a:solidFill>
                <a:srgbClr val="002060"/>
              </a:solidFill>
              <a:latin typeface="游明朝" panose="02020400000000000000" pitchFamily="18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en-US" b="1" kern="100" dirty="0">
                <a:solidFill>
                  <a:srgbClr val="002060"/>
                </a:solidFill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　　　　　　　　およそ、</a:t>
            </a:r>
            <a:r>
              <a:rPr lang="en-US" altLang="ja-JP" b="1" kern="100" dirty="0">
                <a:solidFill>
                  <a:srgbClr val="002060"/>
                </a:solidFill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5</a:t>
            </a:r>
            <a:r>
              <a:rPr lang="ja-JP" altLang="en-US" b="1" kern="100" dirty="0">
                <a:solidFill>
                  <a:srgbClr val="002060"/>
                </a:solidFill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b="1" kern="100" dirty="0">
                <a:solidFill>
                  <a:srgbClr val="002060"/>
                </a:solidFill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en-US" b="1" kern="100" dirty="0">
                <a:solidFill>
                  <a:srgbClr val="002060"/>
                </a:solidFill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分のお時間をお願い致います。</a:t>
            </a:r>
            <a:endParaRPr lang="en-US" altLang="ja-JP" sz="1400" kern="100" dirty="0">
              <a:solidFill>
                <a:srgbClr val="00206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ja-JP" altLang="en-US" sz="900" kern="100" dirty="0">
                <a:solidFill>
                  <a:srgbClr val="00206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　　　</a:t>
            </a:r>
            <a:endParaRPr lang="ja-JP" altLang="ja-JP" sz="900" kern="100" dirty="0">
              <a:solidFill>
                <a:srgbClr val="002060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8" name="Picture 2" descr="バッドイラスト｜無料イラスト・フリー素材なら「イラストAC」">
            <a:extLst>
              <a:ext uri="{FF2B5EF4-FFF2-40B4-BE49-F238E27FC236}">
                <a16:creationId xmlns:a16="http://schemas.microsoft.com/office/drawing/2014/main" id="{2E3CFBEA-7D01-533D-4147-12A0C5F23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5" b="12846"/>
          <a:stretch/>
        </p:blipFill>
        <p:spPr bwMode="auto">
          <a:xfrm>
            <a:off x="140067" y="7554824"/>
            <a:ext cx="964465" cy="53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034F9687-A691-1A99-9D1F-C9B7DCFC8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0" t="25399" r="29530" b="28188"/>
          <a:stretch/>
        </p:blipFill>
        <p:spPr>
          <a:xfrm>
            <a:off x="233381" y="8389371"/>
            <a:ext cx="630385" cy="530915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02906EE-E62E-C831-E81D-9F8E7899A3EB}"/>
              </a:ext>
            </a:extLst>
          </p:cNvPr>
          <p:cNvSpPr txBox="1"/>
          <p:nvPr/>
        </p:nvSpPr>
        <p:spPr>
          <a:xfrm>
            <a:off x="847008" y="8357203"/>
            <a:ext cx="2492990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日本開業医支援研究会</a:t>
            </a:r>
            <a:endParaRPr kumimoji="1" lang="en-US" altLang="ja-JP" b="1" dirty="0"/>
          </a:p>
          <a:p>
            <a:r>
              <a:rPr kumimoji="1" lang="ja-JP" altLang="en-US" sz="1050" b="1"/>
              <a:t>本部：長野県</a:t>
            </a:r>
            <a:r>
              <a:rPr kumimoji="1" lang="ja-JP" altLang="en-US" sz="1050" b="1" dirty="0"/>
              <a:t>長野市豊野町蟹沢</a:t>
            </a:r>
            <a:r>
              <a:rPr kumimoji="1" lang="en-US" altLang="ja-JP" sz="1050" b="1" dirty="0"/>
              <a:t>1106-1</a:t>
            </a:r>
            <a:endParaRPr kumimoji="1" lang="ja-JP" altLang="en-US" sz="1050" b="1" dirty="0"/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5E18261F-2374-2F56-D20F-C95B5672D641}"/>
              </a:ext>
            </a:extLst>
          </p:cNvPr>
          <p:cNvCxnSpPr>
            <a:cxnSpLocks/>
          </p:cNvCxnSpPr>
          <p:nvPr/>
        </p:nvCxnSpPr>
        <p:spPr>
          <a:xfrm>
            <a:off x="121334" y="6531151"/>
            <a:ext cx="65639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直線コネクタ 1028">
            <a:extLst>
              <a:ext uri="{FF2B5EF4-FFF2-40B4-BE49-F238E27FC236}">
                <a16:creationId xmlns:a16="http://schemas.microsoft.com/office/drawing/2014/main" id="{99FBD3AE-1DF0-1876-C7B7-03C835988ECB}"/>
              </a:ext>
            </a:extLst>
          </p:cNvPr>
          <p:cNvCxnSpPr>
            <a:cxnSpLocks/>
          </p:cNvCxnSpPr>
          <p:nvPr/>
        </p:nvCxnSpPr>
        <p:spPr>
          <a:xfrm>
            <a:off x="3271180" y="5139877"/>
            <a:ext cx="3414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782D3C0F-D7F9-44B6-4E7D-32FDB4756154}"/>
              </a:ext>
            </a:extLst>
          </p:cNvPr>
          <p:cNvCxnSpPr>
            <a:cxnSpLocks/>
          </p:cNvCxnSpPr>
          <p:nvPr/>
        </p:nvCxnSpPr>
        <p:spPr>
          <a:xfrm>
            <a:off x="3269539" y="3827547"/>
            <a:ext cx="34141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645FE84-9D1A-9D0A-AF82-702B732DF9E8}"/>
              </a:ext>
            </a:extLst>
          </p:cNvPr>
          <p:cNvSpPr txBox="1"/>
          <p:nvPr/>
        </p:nvSpPr>
        <p:spPr>
          <a:xfrm>
            <a:off x="6250657" y="256468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C00000"/>
                </a:solidFill>
              </a:rPr>
              <a:t>60%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4" name="テキスト ボックス 6">
            <a:extLst>
              <a:ext uri="{FF2B5EF4-FFF2-40B4-BE49-F238E27FC236}">
                <a16:creationId xmlns:a16="http://schemas.microsoft.com/office/drawing/2014/main" id="{0523496C-98FB-0978-0F68-70C1FDF9E3F4}"/>
              </a:ext>
            </a:extLst>
          </p:cNvPr>
          <p:cNvSpPr txBox="1"/>
          <p:nvPr/>
        </p:nvSpPr>
        <p:spPr>
          <a:xfrm>
            <a:off x="3356" y="498570"/>
            <a:ext cx="6858000" cy="338554"/>
          </a:xfrm>
          <a:prstGeom prst="rect">
            <a:avLst/>
          </a:prstGeom>
          <a:solidFill>
            <a:srgbClr val="F2548C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>
                <a:solidFill>
                  <a:schemeClr val="bg1"/>
                </a:solidFill>
              </a:rPr>
              <a:t>❖“高評価★５レビュー量産”で“クリニック戦国時代”の「勝ち組へ」❖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EA3894A-DEAB-2549-991E-39DB6FF347E3}"/>
              </a:ext>
            </a:extLst>
          </p:cNvPr>
          <p:cNvSpPr txBox="1"/>
          <p:nvPr/>
        </p:nvSpPr>
        <p:spPr>
          <a:xfrm>
            <a:off x="-4235" y="6571888"/>
            <a:ext cx="686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rgbClr val="C00000"/>
                </a:solidFill>
              </a:rPr>
              <a:t>アメリカでは</a:t>
            </a:r>
            <a:r>
              <a:rPr kumimoji="1" lang="en-US" altLang="ja-JP" b="1" dirty="0">
                <a:solidFill>
                  <a:srgbClr val="C00000"/>
                </a:solidFill>
              </a:rPr>
              <a:t>2016</a:t>
            </a:r>
            <a:r>
              <a:rPr kumimoji="1" lang="ja-JP" altLang="en-US" b="1" dirty="0">
                <a:solidFill>
                  <a:srgbClr val="C00000"/>
                </a:solidFill>
              </a:rPr>
              <a:t>年から常識化しているレビュー活用術</a:t>
            </a:r>
          </a:p>
        </p:txBody>
      </p:sp>
      <p:pic>
        <p:nvPicPr>
          <p:cNvPr id="8" name="Picture 2" descr="5 Min Timer : images, photos et images vectorielles de stock | Shutterstock">
            <a:extLst>
              <a:ext uri="{FF2B5EF4-FFF2-40B4-BE49-F238E27FC236}">
                <a16:creationId xmlns:a16="http://schemas.microsoft.com/office/drawing/2014/main" id="{0593E6A7-4B4E-7AEA-1AA3-56EDFE45C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0" t="9964" r="11161" b="17015"/>
          <a:stretch>
            <a:fillRect/>
          </a:stretch>
        </p:blipFill>
        <p:spPr bwMode="auto">
          <a:xfrm>
            <a:off x="59266" y="873574"/>
            <a:ext cx="1244600" cy="127077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0A75933A-8D3F-5C93-F91D-A5CB7375B42E}"/>
              </a:ext>
            </a:extLst>
          </p:cNvPr>
          <p:cNvSpPr/>
          <p:nvPr/>
        </p:nvSpPr>
        <p:spPr>
          <a:xfrm>
            <a:off x="3830128" y="8223086"/>
            <a:ext cx="2794491" cy="8726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0000"/>
                </a:solidFill>
              </a:rPr>
              <a:t>社名</a:t>
            </a:r>
            <a:r>
              <a:rPr kumimoji="1" lang="en-US" altLang="ja-JP" dirty="0">
                <a:solidFill>
                  <a:srgbClr val="FF0000"/>
                </a:solidFill>
              </a:rPr>
              <a:t>or</a:t>
            </a:r>
            <a:r>
              <a:rPr kumimoji="1" lang="ja-JP" altLang="en-US" dirty="0">
                <a:solidFill>
                  <a:srgbClr val="FF0000"/>
                </a:solidFill>
              </a:rPr>
              <a:t>氏名</a:t>
            </a:r>
          </a:p>
        </p:txBody>
      </p:sp>
    </p:spTree>
    <p:extLst>
      <p:ext uri="{BB962C8B-B14F-4D97-AF65-F5344CB8AC3E}">
        <p14:creationId xmlns:p14="http://schemas.microsoft.com/office/powerpoint/2010/main" val="1730433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267</TotalTime>
  <Words>618</Words>
  <Application>Microsoft Office PowerPoint</Application>
  <PresentationFormat>画面に合わせる (4:3)</PresentationFormat>
  <Paragraphs>62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BIZ UDPゴシック</vt:lpstr>
      <vt:lpstr>HGP明朝E</vt:lpstr>
      <vt:lpstr>ＭＳ 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新治 宮本</dc:creator>
  <cp:lastModifiedBy>新治 宮本</cp:lastModifiedBy>
  <cp:revision>21</cp:revision>
  <cp:lastPrinted>2025-08-05T05:32:49Z</cp:lastPrinted>
  <dcterms:created xsi:type="dcterms:W3CDTF">2025-06-09T06:53:51Z</dcterms:created>
  <dcterms:modified xsi:type="dcterms:W3CDTF">2025-08-24T08:51:16Z</dcterms:modified>
</cp:coreProperties>
</file>