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278" r:id="rId2"/>
    <p:sldId id="256" r:id="rId3"/>
    <p:sldId id="2272" r:id="rId4"/>
    <p:sldId id="2274" r:id="rId5"/>
    <p:sldId id="2273" r:id="rId6"/>
    <p:sldId id="2277" r:id="rId7"/>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60"/>
  </p:normalViewPr>
  <p:slideViewPr>
    <p:cSldViewPr snapToGrid="0">
      <p:cViewPr varScale="1">
        <p:scale>
          <a:sx n="93" d="100"/>
          <a:sy n="93" d="100"/>
        </p:scale>
        <p:origin x="92" y="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827832F9-D666-4E7A-9056-9F864925E028}" type="datetimeFigureOut">
              <a:rPr kumimoji="1" lang="ja-JP" altLang="en-US" smtClean="0"/>
              <a:t>2025/8/16</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6FBDE5F2-D54C-42E1-B044-3FBBD3619E55}" type="slidenum">
              <a:rPr kumimoji="1" lang="ja-JP" altLang="en-US" smtClean="0"/>
              <a:t>‹#›</a:t>
            </a:fld>
            <a:endParaRPr kumimoji="1" lang="ja-JP" altLang="en-US"/>
          </a:p>
        </p:txBody>
      </p:sp>
    </p:spTree>
    <p:extLst>
      <p:ext uri="{BB962C8B-B14F-4D97-AF65-F5344CB8AC3E}">
        <p14:creationId xmlns:p14="http://schemas.microsoft.com/office/powerpoint/2010/main" val="16533550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E44299-B1EE-4DC6-95F5-A22B6A537153}" type="slidenum">
              <a:rPr kumimoji="1" lang="ja-JP" altLang="en-US" smtClean="0"/>
              <a:t>6</a:t>
            </a:fld>
            <a:endParaRPr kumimoji="1" lang="ja-JP" altLang="en-US"/>
          </a:p>
        </p:txBody>
      </p:sp>
    </p:spTree>
    <p:extLst>
      <p:ext uri="{BB962C8B-B14F-4D97-AF65-F5344CB8AC3E}">
        <p14:creationId xmlns:p14="http://schemas.microsoft.com/office/powerpoint/2010/main" val="306626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1EDC6-F75E-3CCB-D27A-05E796339C9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6EA3F2E-72E3-594D-82BC-BFFC8D6D5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7C36637-43FB-1E3E-240F-B855646668E2}"/>
              </a:ext>
            </a:extLst>
          </p:cNvPr>
          <p:cNvSpPr>
            <a:spLocks noGrp="1"/>
          </p:cNvSpPr>
          <p:nvPr>
            <p:ph type="dt" sz="half" idx="10"/>
          </p:nvPr>
        </p:nvSpPr>
        <p:spPr/>
        <p:txBody>
          <a:bodyPr/>
          <a:lstStyle/>
          <a:p>
            <a:fld id="{49677FBC-1150-4CC9-B9D2-5BD7964FB502}" type="datetimeFigureOut">
              <a:rPr kumimoji="1" lang="ja-JP" altLang="en-US" smtClean="0"/>
              <a:t>2025/8/16</a:t>
            </a:fld>
            <a:endParaRPr kumimoji="1" lang="ja-JP" altLang="en-US"/>
          </a:p>
        </p:txBody>
      </p:sp>
      <p:sp>
        <p:nvSpPr>
          <p:cNvPr id="5" name="フッター プレースホルダー 4">
            <a:extLst>
              <a:ext uri="{FF2B5EF4-FFF2-40B4-BE49-F238E27FC236}">
                <a16:creationId xmlns:a16="http://schemas.microsoft.com/office/drawing/2014/main" id="{05987FED-59E8-25B8-638C-66601DDDD3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785102-914C-C74B-A999-7110E2CADF38}"/>
              </a:ext>
            </a:extLst>
          </p:cNvPr>
          <p:cNvSpPr>
            <a:spLocks noGrp="1"/>
          </p:cNvSpPr>
          <p:nvPr>
            <p:ph type="sldNum" sz="quarter" idx="12"/>
          </p:nvPr>
        </p:nvSpPr>
        <p:spPr/>
        <p:txBody>
          <a:bodyPr/>
          <a:lstStyle/>
          <a:p>
            <a:fld id="{88662FDF-3EE3-495B-B05E-88BB610CEED0}" type="slidenum">
              <a:rPr kumimoji="1" lang="ja-JP" altLang="en-US" smtClean="0"/>
              <a:t>‹#›</a:t>
            </a:fld>
            <a:endParaRPr kumimoji="1" lang="ja-JP" altLang="en-US"/>
          </a:p>
        </p:txBody>
      </p:sp>
    </p:spTree>
    <p:extLst>
      <p:ext uri="{BB962C8B-B14F-4D97-AF65-F5344CB8AC3E}">
        <p14:creationId xmlns:p14="http://schemas.microsoft.com/office/powerpoint/2010/main" val="268360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7B59EF-33B4-C24C-7722-BE6461EEA77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46CD06-70DB-3980-F6AE-779AB7163BD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DA499E-0502-D2D1-C7DF-E8D2BC9F18CC}"/>
              </a:ext>
            </a:extLst>
          </p:cNvPr>
          <p:cNvSpPr>
            <a:spLocks noGrp="1"/>
          </p:cNvSpPr>
          <p:nvPr>
            <p:ph type="dt" sz="half" idx="10"/>
          </p:nvPr>
        </p:nvSpPr>
        <p:spPr/>
        <p:txBody>
          <a:bodyPr/>
          <a:lstStyle/>
          <a:p>
            <a:fld id="{49677FBC-1150-4CC9-B9D2-5BD7964FB502}" type="datetimeFigureOut">
              <a:rPr kumimoji="1" lang="ja-JP" altLang="en-US" smtClean="0"/>
              <a:t>2025/8/16</a:t>
            </a:fld>
            <a:endParaRPr kumimoji="1" lang="ja-JP" altLang="en-US"/>
          </a:p>
        </p:txBody>
      </p:sp>
      <p:sp>
        <p:nvSpPr>
          <p:cNvPr id="5" name="フッター プレースホルダー 4">
            <a:extLst>
              <a:ext uri="{FF2B5EF4-FFF2-40B4-BE49-F238E27FC236}">
                <a16:creationId xmlns:a16="http://schemas.microsoft.com/office/drawing/2014/main" id="{052D00AB-0098-27ED-31C2-C88CF96F07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32CD03-53FE-A229-550A-343627F857D0}"/>
              </a:ext>
            </a:extLst>
          </p:cNvPr>
          <p:cNvSpPr>
            <a:spLocks noGrp="1"/>
          </p:cNvSpPr>
          <p:nvPr>
            <p:ph type="sldNum" sz="quarter" idx="12"/>
          </p:nvPr>
        </p:nvSpPr>
        <p:spPr/>
        <p:txBody>
          <a:bodyPr/>
          <a:lstStyle/>
          <a:p>
            <a:fld id="{88662FDF-3EE3-495B-B05E-88BB610CEED0}" type="slidenum">
              <a:rPr kumimoji="1" lang="ja-JP" altLang="en-US" smtClean="0"/>
              <a:t>‹#›</a:t>
            </a:fld>
            <a:endParaRPr kumimoji="1" lang="ja-JP" altLang="en-US"/>
          </a:p>
        </p:txBody>
      </p:sp>
    </p:spTree>
    <p:extLst>
      <p:ext uri="{BB962C8B-B14F-4D97-AF65-F5344CB8AC3E}">
        <p14:creationId xmlns:p14="http://schemas.microsoft.com/office/powerpoint/2010/main" val="263673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9AAFEB7-1D49-1BCA-CA0F-6A0269B5726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0A3E8A5-581D-AD38-D5B0-DD06B2EF29A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4F2281-E223-C09D-B467-6D1C65B9D875}"/>
              </a:ext>
            </a:extLst>
          </p:cNvPr>
          <p:cNvSpPr>
            <a:spLocks noGrp="1"/>
          </p:cNvSpPr>
          <p:nvPr>
            <p:ph type="dt" sz="half" idx="10"/>
          </p:nvPr>
        </p:nvSpPr>
        <p:spPr/>
        <p:txBody>
          <a:bodyPr/>
          <a:lstStyle/>
          <a:p>
            <a:fld id="{49677FBC-1150-4CC9-B9D2-5BD7964FB502}" type="datetimeFigureOut">
              <a:rPr kumimoji="1" lang="ja-JP" altLang="en-US" smtClean="0"/>
              <a:t>2025/8/16</a:t>
            </a:fld>
            <a:endParaRPr kumimoji="1" lang="ja-JP" altLang="en-US"/>
          </a:p>
        </p:txBody>
      </p:sp>
      <p:sp>
        <p:nvSpPr>
          <p:cNvPr id="5" name="フッター プレースホルダー 4">
            <a:extLst>
              <a:ext uri="{FF2B5EF4-FFF2-40B4-BE49-F238E27FC236}">
                <a16:creationId xmlns:a16="http://schemas.microsoft.com/office/drawing/2014/main" id="{EB8A4B7A-5E8F-360C-21B2-6906FB1DA8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326C10-87CD-A81F-308E-282B9D9D9AAD}"/>
              </a:ext>
            </a:extLst>
          </p:cNvPr>
          <p:cNvSpPr>
            <a:spLocks noGrp="1"/>
          </p:cNvSpPr>
          <p:nvPr>
            <p:ph type="sldNum" sz="quarter" idx="12"/>
          </p:nvPr>
        </p:nvSpPr>
        <p:spPr/>
        <p:txBody>
          <a:bodyPr/>
          <a:lstStyle/>
          <a:p>
            <a:fld id="{88662FDF-3EE3-495B-B05E-88BB610CEED0}" type="slidenum">
              <a:rPr kumimoji="1" lang="ja-JP" altLang="en-US" smtClean="0"/>
              <a:t>‹#›</a:t>
            </a:fld>
            <a:endParaRPr kumimoji="1" lang="ja-JP" altLang="en-US"/>
          </a:p>
        </p:txBody>
      </p:sp>
    </p:spTree>
    <p:extLst>
      <p:ext uri="{BB962C8B-B14F-4D97-AF65-F5344CB8AC3E}">
        <p14:creationId xmlns:p14="http://schemas.microsoft.com/office/powerpoint/2010/main" val="43980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D10A35-DF34-13C8-A10E-4ABF56B0F4A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A445DA-443B-2723-7FF2-273881A20CC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AEA5CE-5EE6-E37D-37ED-4F26AEEF3484}"/>
              </a:ext>
            </a:extLst>
          </p:cNvPr>
          <p:cNvSpPr>
            <a:spLocks noGrp="1"/>
          </p:cNvSpPr>
          <p:nvPr>
            <p:ph type="dt" sz="half" idx="10"/>
          </p:nvPr>
        </p:nvSpPr>
        <p:spPr/>
        <p:txBody>
          <a:bodyPr/>
          <a:lstStyle/>
          <a:p>
            <a:fld id="{49677FBC-1150-4CC9-B9D2-5BD7964FB502}" type="datetimeFigureOut">
              <a:rPr kumimoji="1" lang="ja-JP" altLang="en-US" smtClean="0"/>
              <a:t>2025/8/16</a:t>
            </a:fld>
            <a:endParaRPr kumimoji="1" lang="ja-JP" altLang="en-US"/>
          </a:p>
        </p:txBody>
      </p:sp>
      <p:sp>
        <p:nvSpPr>
          <p:cNvPr id="5" name="フッター プレースホルダー 4">
            <a:extLst>
              <a:ext uri="{FF2B5EF4-FFF2-40B4-BE49-F238E27FC236}">
                <a16:creationId xmlns:a16="http://schemas.microsoft.com/office/drawing/2014/main" id="{DA438C9A-68F1-CC4D-CFE8-C3B3FCC766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E388C9-702A-F485-7741-CCD44D4E21FD}"/>
              </a:ext>
            </a:extLst>
          </p:cNvPr>
          <p:cNvSpPr>
            <a:spLocks noGrp="1"/>
          </p:cNvSpPr>
          <p:nvPr>
            <p:ph type="sldNum" sz="quarter" idx="12"/>
          </p:nvPr>
        </p:nvSpPr>
        <p:spPr/>
        <p:txBody>
          <a:bodyPr/>
          <a:lstStyle/>
          <a:p>
            <a:fld id="{88662FDF-3EE3-495B-B05E-88BB610CEED0}" type="slidenum">
              <a:rPr kumimoji="1" lang="ja-JP" altLang="en-US" smtClean="0"/>
              <a:t>‹#›</a:t>
            </a:fld>
            <a:endParaRPr kumimoji="1" lang="ja-JP" altLang="en-US"/>
          </a:p>
        </p:txBody>
      </p:sp>
    </p:spTree>
    <p:extLst>
      <p:ext uri="{BB962C8B-B14F-4D97-AF65-F5344CB8AC3E}">
        <p14:creationId xmlns:p14="http://schemas.microsoft.com/office/powerpoint/2010/main" val="173801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52AC5-8EA1-8DE5-9AF8-6ADFEFCE84B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1F3785-1FE0-D356-9A35-868B89D251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79C2EDA-CDA1-361A-8DFC-FE0D32806797}"/>
              </a:ext>
            </a:extLst>
          </p:cNvPr>
          <p:cNvSpPr>
            <a:spLocks noGrp="1"/>
          </p:cNvSpPr>
          <p:nvPr>
            <p:ph type="dt" sz="half" idx="10"/>
          </p:nvPr>
        </p:nvSpPr>
        <p:spPr/>
        <p:txBody>
          <a:bodyPr/>
          <a:lstStyle/>
          <a:p>
            <a:fld id="{49677FBC-1150-4CC9-B9D2-5BD7964FB502}" type="datetimeFigureOut">
              <a:rPr kumimoji="1" lang="ja-JP" altLang="en-US" smtClean="0"/>
              <a:t>2025/8/16</a:t>
            </a:fld>
            <a:endParaRPr kumimoji="1" lang="ja-JP" altLang="en-US"/>
          </a:p>
        </p:txBody>
      </p:sp>
      <p:sp>
        <p:nvSpPr>
          <p:cNvPr id="5" name="フッター プレースホルダー 4">
            <a:extLst>
              <a:ext uri="{FF2B5EF4-FFF2-40B4-BE49-F238E27FC236}">
                <a16:creationId xmlns:a16="http://schemas.microsoft.com/office/drawing/2014/main" id="{C09D5EEC-2B4F-1293-90FE-ECAE0DAADD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D3F6B1-0680-CF31-C325-01181B610D61}"/>
              </a:ext>
            </a:extLst>
          </p:cNvPr>
          <p:cNvSpPr>
            <a:spLocks noGrp="1"/>
          </p:cNvSpPr>
          <p:nvPr>
            <p:ph type="sldNum" sz="quarter" idx="12"/>
          </p:nvPr>
        </p:nvSpPr>
        <p:spPr/>
        <p:txBody>
          <a:bodyPr/>
          <a:lstStyle/>
          <a:p>
            <a:fld id="{88662FDF-3EE3-495B-B05E-88BB610CEED0}" type="slidenum">
              <a:rPr kumimoji="1" lang="ja-JP" altLang="en-US" smtClean="0"/>
              <a:t>‹#›</a:t>
            </a:fld>
            <a:endParaRPr kumimoji="1" lang="ja-JP" altLang="en-US"/>
          </a:p>
        </p:txBody>
      </p:sp>
    </p:spTree>
    <p:extLst>
      <p:ext uri="{BB962C8B-B14F-4D97-AF65-F5344CB8AC3E}">
        <p14:creationId xmlns:p14="http://schemas.microsoft.com/office/powerpoint/2010/main" val="258771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A214F4-19E5-0B7F-9505-7C4F08686C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6DF6D2B-E2C3-E5C5-86E8-ED972919163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A532D37-0A3C-C506-484D-EB3336FFAEE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7B0DBF0-EA98-51FF-FFDB-E590469B03DF}"/>
              </a:ext>
            </a:extLst>
          </p:cNvPr>
          <p:cNvSpPr>
            <a:spLocks noGrp="1"/>
          </p:cNvSpPr>
          <p:nvPr>
            <p:ph type="dt" sz="half" idx="10"/>
          </p:nvPr>
        </p:nvSpPr>
        <p:spPr/>
        <p:txBody>
          <a:bodyPr/>
          <a:lstStyle/>
          <a:p>
            <a:fld id="{49677FBC-1150-4CC9-B9D2-5BD7964FB502}" type="datetimeFigureOut">
              <a:rPr kumimoji="1" lang="ja-JP" altLang="en-US" smtClean="0"/>
              <a:t>2025/8/16</a:t>
            </a:fld>
            <a:endParaRPr kumimoji="1" lang="ja-JP" altLang="en-US"/>
          </a:p>
        </p:txBody>
      </p:sp>
      <p:sp>
        <p:nvSpPr>
          <p:cNvPr id="6" name="フッター プレースホルダー 5">
            <a:extLst>
              <a:ext uri="{FF2B5EF4-FFF2-40B4-BE49-F238E27FC236}">
                <a16:creationId xmlns:a16="http://schemas.microsoft.com/office/drawing/2014/main" id="{73F551A8-D202-E5FD-6F5B-F5B0FD5D32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D40363-DE87-2284-BAC7-B3625AC4CBA4}"/>
              </a:ext>
            </a:extLst>
          </p:cNvPr>
          <p:cNvSpPr>
            <a:spLocks noGrp="1"/>
          </p:cNvSpPr>
          <p:nvPr>
            <p:ph type="sldNum" sz="quarter" idx="12"/>
          </p:nvPr>
        </p:nvSpPr>
        <p:spPr/>
        <p:txBody>
          <a:bodyPr/>
          <a:lstStyle/>
          <a:p>
            <a:fld id="{88662FDF-3EE3-495B-B05E-88BB610CEED0}" type="slidenum">
              <a:rPr kumimoji="1" lang="ja-JP" altLang="en-US" smtClean="0"/>
              <a:t>‹#›</a:t>
            </a:fld>
            <a:endParaRPr kumimoji="1" lang="ja-JP" altLang="en-US"/>
          </a:p>
        </p:txBody>
      </p:sp>
    </p:spTree>
    <p:extLst>
      <p:ext uri="{BB962C8B-B14F-4D97-AF65-F5344CB8AC3E}">
        <p14:creationId xmlns:p14="http://schemas.microsoft.com/office/powerpoint/2010/main" val="372533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8BED75-9BC6-B9E7-EF19-9DB726FE02F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DAD39D-4F3C-9FD9-21BF-5B0F99D977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9BE4186-C9D1-4924-9259-074102C64D4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61546ED-C34E-1776-F19C-EC7F030DB6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2926F52-EAD4-CAD8-0110-E22C5BD91C7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12CF5D5-D416-65E5-F5DB-FDED23F31576}"/>
              </a:ext>
            </a:extLst>
          </p:cNvPr>
          <p:cNvSpPr>
            <a:spLocks noGrp="1"/>
          </p:cNvSpPr>
          <p:nvPr>
            <p:ph type="dt" sz="half" idx="10"/>
          </p:nvPr>
        </p:nvSpPr>
        <p:spPr/>
        <p:txBody>
          <a:bodyPr/>
          <a:lstStyle/>
          <a:p>
            <a:fld id="{49677FBC-1150-4CC9-B9D2-5BD7964FB502}" type="datetimeFigureOut">
              <a:rPr kumimoji="1" lang="ja-JP" altLang="en-US" smtClean="0"/>
              <a:t>2025/8/16</a:t>
            </a:fld>
            <a:endParaRPr kumimoji="1" lang="ja-JP" altLang="en-US"/>
          </a:p>
        </p:txBody>
      </p:sp>
      <p:sp>
        <p:nvSpPr>
          <p:cNvPr id="8" name="フッター プレースホルダー 7">
            <a:extLst>
              <a:ext uri="{FF2B5EF4-FFF2-40B4-BE49-F238E27FC236}">
                <a16:creationId xmlns:a16="http://schemas.microsoft.com/office/drawing/2014/main" id="{12D6315D-CE8B-8820-F719-62DA8D39951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E6BAD0F-60D3-0D6F-FA83-7E29423D8CA2}"/>
              </a:ext>
            </a:extLst>
          </p:cNvPr>
          <p:cNvSpPr>
            <a:spLocks noGrp="1"/>
          </p:cNvSpPr>
          <p:nvPr>
            <p:ph type="sldNum" sz="quarter" idx="12"/>
          </p:nvPr>
        </p:nvSpPr>
        <p:spPr/>
        <p:txBody>
          <a:bodyPr/>
          <a:lstStyle/>
          <a:p>
            <a:fld id="{88662FDF-3EE3-495B-B05E-88BB610CEED0}" type="slidenum">
              <a:rPr kumimoji="1" lang="ja-JP" altLang="en-US" smtClean="0"/>
              <a:t>‹#›</a:t>
            </a:fld>
            <a:endParaRPr kumimoji="1" lang="ja-JP" altLang="en-US"/>
          </a:p>
        </p:txBody>
      </p:sp>
    </p:spTree>
    <p:extLst>
      <p:ext uri="{BB962C8B-B14F-4D97-AF65-F5344CB8AC3E}">
        <p14:creationId xmlns:p14="http://schemas.microsoft.com/office/powerpoint/2010/main" val="4052719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10B949-DC80-B455-3F8B-29682FA625B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684B37C-F72F-5901-85DF-C1F82DD93AA8}"/>
              </a:ext>
            </a:extLst>
          </p:cNvPr>
          <p:cNvSpPr>
            <a:spLocks noGrp="1"/>
          </p:cNvSpPr>
          <p:nvPr>
            <p:ph type="dt" sz="half" idx="10"/>
          </p:nvPr>
        </p:nvSpPr>
        <p:spPr/>
        <p:txBody>
          <a:bodyPr/>
          <a:lstStyle/>
          <a:p>
            <a:fld id="{49677FBC-1150-4CC9-B9D2-5BD7964FB502}" type="datetimeFigureOut">
              <a:rPr kumimoji="1" lang="ja-JP" altLang="en-US" smtClean="0"/>
              <a:t>2025/8/16</a:t>
            </a:fld>
            <a:endParaRPr kumimoji="1" lang="ja-JP" altLang="en-US"/>
          </a:p>
        </p:txBody>
      </p:sp>
      <p:sp>
        <p:nvSpPr>
          <p:cNvPr id="4" name="フッター プレースホルダー 3">
            <a:extLst>
              <a:ext uri="{FF2B5EF4-FFF2-40B4-BE49-F238E27FC236}">
                <a16:creationId xmlns:a16="http://schemas.microsoft.com/office/drawing/2014/main" id="{9A8D7CF4-4A4B-003F-3A5A-786FDA6EDD1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35BFC58-C311-8A14-DC43-6AF29C48478A}"/>
              </a:ext>
            </a:extLst>
          </p:cNvPr>
          <p:cNvSpPr>
            <a:spLocks noGrp="1"/>
          </p:cNvSpPr>
          <p:nvPr>
            <p:ph type="sldNum" sz="quarter" idx="12"/>
          </p:nvPr>
        </p:nvSpPr>
        <p:spPr/>
        <p:txBody>
          <a:bodyPr/>
          <a:lstStyle/>
          <a:p>
            <a:fld id="{88662FDF-3EE3-495B-B05E-88BB610CEED0}" type="slidenum">
              <a:rPr kumimoji="1" lang="ja-JP" altLang="en-US" smtClean="0"/>
              <a:t>‹#›</a:t>
            </a:fld>
            <a:endParaRPr kumimoji="1" lang="ja-JP" altLang="en-US"/>
          </a:p>
        </p:txBody>
      </p:sp>
    </p:spTree>
    <p:extLst>
      <p:ext uri="{BB962C8B-B14F-4D97-AF65-F5344CB8AC3E}">
        <p14:creationId xmlns:p14="http://schemas.microsoft.com/office/powerpoint/2010/main" val="335936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837A73D-07A1-5467-86F2-326F324E1DD3}"/>
              </a:ext>
            </a:extLst>
          </p:cNvPr>
          <p:cNvSpPr>
            <a:spLocks noGrp="1"/>
          </p:cNvSpPr>
          <p:nvPr>
            <p:ph type="dt" sz="half" idx="10"/>
          </p:nvPr>
        </p:nvSpPr>
        <p:spPr/>
        <p:txBody>
          <a:bodyPr/>
          <a:lstStyle/>
          <a:p>
            <a:fld id="{49677FBC-1150-4CC9-B9D2-5BD7964FB502}" type="datetimeFigureOut">
              <a:rPr kumimoji="1" lang="ja-JP" altLang="en-US" smtClean="0"/>
              <a:t>2025/8/16</a:t>
            </a:fld>
            <a:endParaRPr kumimoji="1" lang="ja-JP" altLang="en-US"/>
          </a:p>
        </p:txBody>
      </p:sp>
      <p:sp>
        <p:nvSpPr>
          <p:cNvPr id="3" name="フッター プレースホルダー 2">
            <a:extLst>
              <a:ext uri="{FF2B5EF4-FFF2-40B4-BE49-F238E27FC236}">
                <a16:creationId xmlns:a16="http://schemas.microsoft.com/office/drawing/2014/main" id="{E5A47778-984E-CDBB-B49B-5F9FAE65935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AB72073-1355-FF3C-F0B3-E9702ADD005A}"/>
              </a:ext>
            </a:extLst>
          </p:cNvPr>
          <p:cNvSpPr>
            <a:spLocks noGrp="1"/>
          </p:cNvSpPr>
          <p:nvPr>
            <p:ph type="sldNum" sz="quarter" idx="12"/>
          </p:nvPr>
        </p:nvSpPr>
        <p:spPr/>
        <p:txBody>
          <a:bodyPr/>
          <a:lstStyle/>
          <a:p>
            <a:fld id="{88662FDF-3EE3-495B-B05E-88BB610CEED0}" type="slidenum">
              <a:rPr kumimoji="1" lang="ja-JP" altLang="en-US" smtClean="0"/>
              <a:t>‹#›</a:t>
            </a:fld>
            <a:endParaRPr kumimoji="1" lang="ja-JP" altLang="en-US"/>
          </a:p>
        </p:txBody>
      </p:sp>
    </p:spTree>
    <p:extLst>
      <p:ext uri="{BB962C8B-B14F-4D97-AF65-F5344CB8AC3E}">
        <p14:creationId xmlns:p14="http://schemas.microsoft.com/office/powerpoint/2010/main" val="162362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19D976-77DD-41C4-3B5E-378A9B77B92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B4F5DFB-FD3E-11DF-922F-5E1D48AFA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2291D9C-D305-4DB2-AA19-7D115A43B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F64383E-0587-6B99-35E2-15D4ED14E903}"/>
              </a:ext>
            </a:extLst>
          </p:cNvPr>
          <p:cNvSpPr>
            <a:spLocks noGrp="1"/>
          </p:cNvSpPr>
          <p:nvPr>
            <p:ph type="dt" sz="half" idx="10"/>
          </p:nvPr>
        </p:nvSpPr>
        <p:spPr/>
        <p:txBody>
          <a:bodyPr/>
          <a:lstStyle/>
          <a:p>
            <a:fld id="{49677FBC-1150-4CC9-B9D2-5BD7964FB502}" type="datetimeFigureOut">
              <a:rPr kumimoji="1" lang="ja-JP" altLang="en-US" smtClean="0"/>
              <a:t>2025/8/16</a:t>
            </a:fld>
            <a:endParaRPr kumimoji="1" lang="ja-JP" altLang="en-US"/>
          </a:p>
        </p:txBody>
      </p:sp>
      <p:sp>
        <p:nvSpPr>
          <p:cNvPr id="6" name="フッター プレースホルダー 5">
            <a:extLst>
              <a:ext uri="{FF2B5EF4-FFF2-40B4-BE49-F238E27FC236}">
                <a16:creationId xmlns:a16="http://schemas.microsoft.com/office/drawing/2014/main" id="{4A24CF7E-CD1C-D755-2390-7029623E73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D9C670-1F58-1A51-EEAF-2E1679B65CC8}"/>
              </a:ext>
            </a:extLst>
          </p:cNvPr>
          <p:cNvSpPr>
            <a:spLocks noGrp="1"/>
          </p:cNvSpPr>
          <p:nvPr>
            <p:ph type="sldNum" sz="quarter" idx="12"/>
          </p:nvPr>
        </p:nvSpPr>
        <p:spPr/>
        <p:txBody>
          <a:bodyPr/>
          <a:lstStyle/>
          <a:p>
            <a:fld id="{88662FDF-3EE3-495B-B05E-88BB610CEED0}" type="slidenum">
              <a:rPr kumimoji="1" lang="ja-JP" altLang="en-US" smtClean="0"/>
              <a:t>‹#›</a:t>
            </a:fld>
            <a:endParaRPr kumimoji="1" lang="ja-JP" altLang="en-US"/>
          </a:p>
        </p:txBody>
      </p:sp>
    </p:spTree>
    <p:extLst>
      <p:ext uri="{BB962C8B-B14F-4D97-AF65-F5344CB8AC3E}">
        <p14:creationId xmlns:p14="http://schemas.microsoft.com/office/powerpoint/2010/main" val="251717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866B94-95A3-73D6-0412-DCE3B3D94D6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5A1459D-2370-11EA-EE2F-BDA7D7BA7B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5EB286F-EBBF-A64B-C9E4-210097738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DDB6B1C-4192-F4F3-B15A-15BDFD9FC8BD}"/>
              </a:ext>
            </a:extLst>
          </p:cNvPr>
          <p:cNvSpPr>
            <a:spLocks noGrp="1"/>
          </p:cNvSpPr>
          <p:nvPr>
            <p:ph type="dt" sz="half" idx="10"/>
          </p:nvPr>
        </p:nvSpPr>
        <p:spPr/>
        <p:txBody>
          <a:bodyPr/>
          <a:lstStyle/>
          <a:p>
            <a:fld id="{49677FBC-1150-4CC9-B9D2-5BD7964FB502}" type="datetimeFigureOut">
              <a:rPr kumimoji="1" lang="ja-JP" altLang="en-US" smtClean="0"/>
              <a:t>2025/8/16</a:t>
            </a:fld>
            <a:endParaRPr kumimoji="1" lang="ja-JP" altLang="en-US"/>
          </a:p>
        </p:txBody>
      </p:sp>
      <p:sp>
        <p:nvSpPr>
          <p:cNvPr id="6" name="フッター プレースホルダー 5">
            <a:extLst>
              <a:ext uri="{FF2B5EF4-FFF2-40B4-BE49-F238E27FC236}">
                <a16:creationId xmlns:a16="http://schemas.microsoft.com/office/drawing/2014/main" id="{7ED8B6B1-7552-83E5-B5D8-F985F9A5A5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535A9C-4828-F031-0A2D-E9713F23E2EC}"/>
              </a:ext>
            </a:extLst>
          </p:cNvPr>
          <p:cNvSpPr>
            <a:spLocks noGrp="1"/>
          </p:cNvSpPr>
          <p:nvPr>
            <p:ph type="sldNum" sz="quarter" idx="12"/>
          </p:nvPr>
        </p:nvSpPr>
        <p:spPr/>
        <p:txBody>
          <a:bodyPr/>
          <a:lstStyle/>
          <a:p>
            <a:fld id="{88662FDF-3EE3-495B-B05E-88BB610CEED0}" type="slidenum">
              <a:rPr kumimoji="1" lang="ja-JP" altLang="en-US" smtClean="0"/>
              <a:t>‹#›</a:t>
            </a:fld>
            <a:endParaRPr kumimoji="1" lang="ja-JP" altLang="en-US"/>
          </a:p>
        </p:txBody>
      </p:sp>
    </p:spTree>
    <p:extLst>
      <p:ext uri="{BB962C8B-B14F-4D97-AF65-F5344CB8AC3E}">
        <p14:creationId xmlns:p14="http://schemas.microsoft.com/office/powerpoint/2010/main" val="232631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53513AF-AA03-7AD3-66FA-8F9DA41FF6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25BE36-926A-D576-3A67-78D96C5739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2FB759-6DEE-80B4-4AA2-02EEB3C911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77FBC-1150-4CC9-B9D2-5BD7964FB502}" type="datetimeFigureOut">
              <a:rPr kumimoji="1" lang="ja-JP" altLang="en-US" smtClean="0"/>
              <a:t>2025/8/16</a:t>
            </a:fld>
            <a:endParaRPr kumimoji="1" lang="ja-JP" altLang="en-US"/>
          </a:p>
        </p:txBody>
      </p:sp>
      <p:sp>
        <p:nvSpPr>
          <p:cNvPr id="5" name="フッター プレースホルダー 4">
            <a:extLst>
              <a:ext uri="{FF2B5EF4-FFF2-40B4-BE49-F238E27FC236}">
                <a16:creationId xmlns:a16="http://schemas.microsoft.com/office/drawing/2014/main" id="{7EC59EC7-A7F6-1DEF-4621-E8255B40E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48D45B5-C09B-AE88-5A4B-ED0BF3B86B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62FDF-3EE3-495B-B05E-88BB610CEED0}" type="slidenum">
              <a:rPr kumimoji="1" lang="ja-JP" altLang="en-US" smtClean="0"/>
              <a:t>‹#›</a:t>
            </a:fld>
            <a:endParaRPr kumimoji="1" lang="ja-JP" altLang="en-US"/>
          </a:p>
        </p:txBody>
      </p:sp>
    </p:spTree>
    <p:extLst>
      <p:ext uri="{BB962C8B-B14F-4D97-AF65-F5344CB8AC3E}">
        <p14:creationId xmlns:p14="http://schemas.microsoft.com/office/powerpoint/2010/main" val="212507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DF82E3-D260-BB61-23CE-43D7CC32A54F}"/>
              </a:ext>
            </a:extLst>
          </p:cNvPr>
          <p:cNvSpPr txBox="1"/>
          <p:nvPr/>
        </p:nvSpPr>
        <p:spPr>
          <a:xfrm>
            <a:off x="2385691" y="2316938"/>
            <a:ext cx="7827784" cy="2031325"/>
          </a:xfrm>
          <a:prstGeom prst="rect">
            <a:avLst/>
          </a:prstGeom>
          <a:noFill/>
        </p:spPr>
        <p:txBody>
          <a:bodyPr wrap="none" rtlCol="0">
            <a:spAutoFit/>
          </a:bodyPr>
          <a:lstStyle/>
          <a:p>
            <a:pPr algn="ctr"/>
            <a:r>
              <a:rPr kumimoji="1" lang="ja-JP" altLang="en-US" b="1" dirty="0">
                <a:solidFill>
                  <a:srgbClr val="FF0000"/>
                </a:solidFill>
              </a:rPr>
              <a:t>★</a:t>
            </a:r>
            <a:r>
              <a:rPr kumimoji="1" lang="en-US" altLang="ja-JP" b="1" dirty="0">
                <a:solidFill>
                  <a:srgbClr val="FF0000"/>
                </a:solidFill>
              </a:rPr>
              <a:t>5</a:t>
            </a:r>
            <a:r>
              <a:rPr kumimoji="1" lang="ja-JP" altLang="en-US" b="1" dirty="0">
                <a:solidFill>
                  <a:srgbClr val="FF0000"/>
                </a:solidFill>
              </a:rPr>
              <a:t>を生みだすスキル</a:t>
            </a:r>
            <a:r>
              <a:rPr lang="ja-JP" altLang="en-US" b="1" dirty="0">
                <a:solidFill>
                  <a:srgbClr val="FF0000"/>
                </a:solidFill>
              </a:rPr>
              <a:t>（短縮</a:t>
            </a:r>
            <a:r>
              <a:rPr lang="en-US" altLang="ja-JP" b="1" dirty="0">
                <a:solidFill>
                  <a:srgbClr val="FF0000"/>
                </a:solidFill>
              </a:rPr>
              <a:t>version</a:t>
            </a:r>
            <a:r>
              <a:rPr lang="ja-JP" altLang="en-US" b="1" dirty="0">
                <a:solidFill>
                  <a:srgbClr val="FF0000"/>
                </a:solidFill>
              </a:rPr>
              <a:t>）コンテンツの使用法</a:t>
            </a:r>
            <a:endParaRPr lang="en-US" altLang="ja-JP" b="1" dirty="0">
              <a:solidFill>
                <a:srgbClr val="FF0000"/>
              </a:solidFill>
            </a:endParaRPr>
          </a:p>
          <a:p>
            <a:endParaRPr kumimoji="1" lang="en-US" altLang="ja-JP" dirty="0">
              <a:solidFill>
                <a:srgbClr val="FF0000"/>
              </a:solidFill>
            </a:endParaRPr>
          </a:p>
          <a:p>
            <a:r>
              <a:rPr lang="ja-JP" altLang="en-US" dirty="0">
                <a:solidFill>
                  <a:srgbClr val="FF0000"/>
                </a:solidFill>
              </a:rPr>
              <a:t>・個別訪問時に院長に会えたが、</a:t>
            </a:r>
            <a:r>
              <a:rPr lang="en-US" altLang="ja-JP" dirty="0">
                <a:solidFill>
                  <a:srgbClr val="FF0000"/>
                </a:solidFill>
              </a:rPr>
              <a:t>10</a:t>
            </a:r>
            <a:r>
              <a:rPr lang="ja-JP" altLang="en-US" dirty="0">
                <a:solidFill>
                  <a:srgbClr val="FF0000"/>
                </a:solidFill>
              </a:rPr>
              <a:t>分アプローチまでは無理だった場合の</a:t>
            </a:r>
            <a:endParaRPr lang="en-US" altLang="ja-JP" dirty="0">
              <a:solidFill>
                <a:srgbClr val="FF0000"/>
              </a:solidFill>
            </a:endParaRPr>
          </a:p>
          <a:p>
            <a:r>
              <a:rPr kumimoji="1" lang="ja-JP" altLang="en-US" dirty="0">
                <a:solidFill>
                  <a:srgbClr val="FF0000"/>
                </a:solidFill>
              </a:rPr>
              <a:t>　院長に対して、印刷して継続訪問ツールとして活用し、交流を深め、</a:t>
            </a:r>
            <a:endParaRPr kumimoji="1" lang="en-US" altLang="ja-JP" dirty="0">
              <a:solidFill>
                <a:srgbClr val="FF0000"/>
              </a:solidFill>
            </a:endParaRPr>
          </a:p>
          <a:p>
            <a:r>
              <a:rPr lang="ja-JP" altLang="en-US" dirty="0">
                <a:solidFill>
                  <a:srgbClr val="FF0000"/>
                </a:solidFill>
              </a:rPr>
              <a:t>　「財務戦略セミナー」の持ち込むきっかけにする。</a:t>
            </a:r>
            <a:endParaRPr lang="en-US" altLang="ja-JP" dirty="0">
              <a:solidFill>
                <a:srgbClr val="FF0000"/>
              </a:solidFill>
            </a:endParaRPr>
          </a:p>
          <a:p>
            <a:endParaRPr kumimoji="1" lang="en-US" altLang="ja-JP" dirty="0">
              <a:solidFill>
                <a:srgbClr val="FF0000"/>
              </a:solidFill>
            </a:endParaRPr>
          </a:p>
          <a:p>
            <a:r>
              <a:rPr lang="ja-JP" altLang="en-US" dirty="0">
                <a:solidFill>
                  <a:srgbClr val="FF0000"/>
                </a:solidFill>
              </a:rPr>
              <a:t>・税理士提携アプローチの際に付帯資料として活用する。</a:t>
            </a:r>
            <a:endParaRPr kumimoji="1" lang="ja-JP" altLang="en-US" dirty="0">
              <a:solidFill>
                <a:srgbClr val="FF0000"/>
              </a:solidFill>
            </a:endParaRPr>
          </a:p>
        </p:txBody>
      </p:sp>
    </p:spTree>
    <p:extLst>
      <p:ext uri="{BB962C8B-B14F-4D97-AF65-F5344CB8AC3E}">
        <p14:creationId xmlns:p14="http://schemas.microsoft.com/office/powerpoint/2010/main" val="94775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16F51B7-6EAE-5D45-2DEC-50CA1F0382EF}"/>
              </a:ext>
            </a:extLst>
          </p:cNvPr>
          <p:cNvSpPr txBox="1"/>
          <p:nvPr/>
        </p:nvSpPr>
        <p:spPr>
          <a:xfrm>
            <a:off x="1177859" y="2445067"/>
            <a:ext cx="9836282" cy="1169551"/>
          </a:xfrm>
          <a:prstGeom prst="rect">
            <a:avLst/>
          </a:prstGeom>
          <a:noFill/>
        </p:spPr>
        <p:txBody>
          <a:bodyPr wrap="none" rtlCol="0">
            <a:spAutoFit/>
          </a:bodyPr>
          <a:lstStyle/>
          <a:p>
            <a:pPr algn="ctr"/>
            <a:r>
              <a:rPr kumimoji="1" lang="ja-JP" altLang="en-US" sz="2800" b="1" dirty="0">
                <a:solidFill>
                  <a:schemeClr val="accent6">
                    <a:lumMod val="75000"/>
                  </a:schemeClr>
                </a:solidFill>
              </a:rPr>
              <a:t>１００％口コミ低評価★１を出さない！</a:t>
            </a:r>
            <a:endParaRPr kumimoji="1" lang="en-US" altLang="ja-JP" sz="2800" b="1" dirty="0">
              <a:solidFill>
                <a:schemeClr val="accent6">
                  <a:lumMod val="75000"/>
                </a:schemeClr>
              </a:solidFill>
            </a:endParaRPr>
          </a:p>
          <a:p>
            <a:pPr algn="ctr"/>
            <a:endParaRPr kumimoji="1" lang="en-US" altLang="ja-JP" sz="1000" b="1" dirty="0">
              <a:solidFill>
                <a:srgbClr val="0070C0"/>
              </a:solidFill>
            </a:endParaRPr>
          </a:p>
          <a:p>
            <a:pPr algn="ctr"/>
            <a:r>
              <a:rPr kumimoji="1" lang="ja-JP" altLang="en-US" sz="3200" b="1" dirty="0">
                <a:solidFill>
                  <a:srgbClr val="0070C0"/>
                </a:solidFill>
              </a:rPr>
              <a:t>高評価★５を生み出すスキル「診察のコツ」</a:t>
            </a:r>
            <a:r>
              <a:rPr kumimoji="1" lang="ja-JP" altLang="en-US" sz="1400" b="1" dirty="0">
                <a:solidFill>
                  <a:srgbClr val="0070C0"/>
                </a:solidFill>
              </a:rPr>
              <a:t>（歯科医</a:t>
            </a:r>
            <a:r>
              <a:rPr kumimoji="1" lang="en-US" altLang="ja-JP" sz="1400" b="1" dirty="0">
                <a:solidFill>
                  <a:srgbClr val="0070C0"/>
                </a:solidFill>
              </a:rPr>
              <a:t>version</a:t>
            </a:r>
            <a:r>
              <a:rPr kumimoji="1" lang="ja-JP" altLang="en-US" sz="1400" b="1" dirty="0">
                <a:solidFill>
                  <a:srgbClr val="0070C0"/>
                </a:solidFill>
              </a:rPr>
              <a:t>）</a:t>
            </a:r>
            <a:endParaRPr kumimoji="1" lang="ja-JP" altLang="en-US" sz="3200" b="1" dirty="0">
              <a:solidFill>
                <a:srgbClr val="0070C0"/>
              </a:solidFill>
            </a:endParaRPr>
          </a:p>
        </p:txBody>
      </p:sp>
      <p:pic>
        <p:nvPicPr>
          <p:cNvPr id="5" name="Picture 4" descr="画像が生成されました">
            <a:extLst>
              <a:ext uri="{FF2B5EF4-FFF2-40B4-BE49-F238E27FC236}">
                <a16:creationId xmlns:a16="http://schemas.microsoft.com/office/drawing/2014/main" id="{287816C2-2123-A582-2AB5-E8DC4CF3A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3" y="76101"/>
            <a:ext cx="717169" cy="717169"/>
          </a:xfrm>
          <a:prstGeom prst="rect">
            <a:avLst/>
          </a:prstGeom>
          <a:noFill/>
          <a:extLst>
            <a:ext uri="{909E8E84-426E-40DD-AFC4-6F175D3DCCD1}">
              <a14:hiddenFill xmlns:a14="http://schemas.microsoft.com/office/drawing/2010/main">
                <a:solidFill>
                  <a:srgbClr val="FFFFFF"/>
                </a:solidFill>
              </a14:hiddenFill>
            </a:ext>
          </a:extLst>
        </p:spPr>
      </p:pic>
      <p:sp>
        <p:nvSpPr>
          <p:cNvPr id="6" name="フッター プレースホルダー 1">
            <a:extLst>
              <a:ext uri="{FF2B5EF4-FFF2-40B4-BE49-F238E27FC236}">
                <a16:creationId xmlns:a16="http://schemas.microsoft.com/office/drawing/2014/main" id="{FBEFE0DB-874C-6984-1049-1711B446691C}"/>
              </a:ext>
            </a:extLst>
          </p:cNvPr>
          <p:cNvSpPr>
            <a:spLocks noGrp="1"/>
          </p:cNvSpPr>
          <p:nvPr>
            <p:ph type="ftr" sz="quarter" idx="11"/>
          </p:nvPr>
        </p:nvSpPr>
        <p:spPr>
          <a:xfrm>
            <a:off x="4038600" y="6356350"/>
            <a:ext cx="4114800" cy="365125"/>
          </a:xfrm>
        </p:spPr>
        <p:txBody>
          <a:bodyPr/>
          <a:lstStyle/>
          <a:p>
            <a:r>
              <a:rPr kumimoji="1" lang="en-US" altLang="ja-JP"/>
              <a:t>Copyright©2025.Doctor‘S-axellabo.AllRightsReserved.</a:t>
            </a:r>
            <a:endParaRPr kumimoji="1" lang="ja-JP" altLang="en-US"/>
          </a:p>
        </p:txBody>
      </p:sp>
      <p:sp>
        <p:nvSpPr>
          <p:cNvPr id="7" name="テキスト ボックス 6">
            <a:extLst>
              <a:ext uri="{FF2B5EF4-FFF2-40B4-BE49-F238E27FC236}">
                <a16:creationId xmlns:a16="http://schemas.microsoft.com/office/drawing/2014/main" id="{FDB1EE1C-35C1-9761-2708-AA123ED35A93}"/>
              </a:ext>
            </a:extLst>
          </p:cNvPr>
          <p:cNvSpPr txBox="1"/>
          <p:nvPr/>
        </p:nvSpPr>
        <p:spPr>
          <a:xfrm>
            <a:off x="5080337" y="4581776"/>
            <a:ext cx="2031325" cy="923330"/>
          </a:xfrm>
          <a:prstGeom prst="rect">
            <a:avLst/>
          </a:prstGeom>
          <a:noFill/>
        </p:spPr>
        <p:txBody>
          <a:bodyPr wrap="none" rtlCol="0">
            <a:spAutoFit/>
          </a:bodyPr>
          <a:lstStyle/>
          <a:p>
            <a:r>
              <a:rPr kumimoji="1" lang="ja-JP" altLang="en-US" dirty="0"/>
              <a:t>株式会社○○○○</a:t>
            </a:r>
            <a:endParaRPr kumimoji="1" lang="en-US" altLang="ja-JP" dirty="0"/>
          </a:p>
          <a:p>
            <a:endParaRPr lang="en-US" altLang="ja-JP" dirty="0"/>
          </a:p>
          <a:p>
            <a:r>
              <a:rPr kumimoji="1" lang="ja-JP" altLang="en-US" dirty="0"/>
              <a:t>○○○○</a:t>
            </a:r>
          </a:p>
        </p:txBody>
      </p:sp>
      <p:sp>
        <p:nvSpPr>
          <p:cNvPr id="2" name="テキスト ボックス 1">
            <a:extLst>
              <a:ext uri="{FF2B5EF4-FFF2-40B4-BE49-F238E27FC236}">
                <a16:creationId xmlns:a16="http://schemas.microsoft.com/office/drawing/2014/main" id="{6D35C85E-1E80-9532-70E9-1EDDAC283431}"/>
              </a:ext>
            </a:extLst>
          </p:cNvPr>
          <p:cNvSpPr txBox="1"/>
          <p:nvPr/>
        </p:nvSpPr>
        <p:spPr>
          <a:xfrm>
            <a:off x="10432446" y="180769"/>
            <a:ext cx="1531189" cy="253916"/>
          </a:xfrm>
          <a:prstGeom prst="rect">
            <a:avLst/>
          </a:prstGeom>
          <a:noFill/>
        </p:spPr>
        <p:txBody>
          <a:bodyPr wrap="none" rtlCol="0">
            <a:spAutoFit/>
          </a:bodyPr>
          <a:lstStyle/>
          <a:p>
            <a:pPr algn="ctr"/>
            <a:r>
              <a:rPr kumimoji="1" lang="ja-JP" altLang="en-US" sz="1050" dirty="0">
                <a:solidFill>
                  <a:schemeClr val="accent5"/>
                </a:solidFill>
              </a:rPr>
              <a:t>日本開業医支援研究会</a:t>
            </a:r>
          </a:p>
        </p:txBody>
      </p:sp>
    </p:spTree>
    <p:extLst>
      <p:ext uri="{BB962C8B-B14F-4D97-AF65-F5344CB8AC3E}">
        <p14:creationId xmlns:p14="http://schemas.microsoft.com/office/powerpoint/2010/main" val="102471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C6F95BD-3653-06E2-C65D-60544885DD0A}"/>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6" name="テキスト ボックス 5">
            <a:extLst>
              <a:ext uri="{FF2B5EF4-FFF2-40B4-BE49-F238E27FC236}">
                <a16:creationId xmlns:a16="http://schemas.microsoft.com/office/drawing/2014/main" id="{57779CEA-51C0-EC25-7220-B1FF1FB8C032}"/>
              </a:ext>
            </a:extLst>
          </p:cNvPr>
          <p:cNvSpPr txBox="1"/>
          <p:nvPr/>
        </p:nvSpPr>
        <p:spPr>
          <a:xfrm>
            <a:off x="0" y="3429000"/>
            <a:ext cx="12192000" cy="769441"/>
          </a:xfrm>
          <a:prstGeom prst="rect">
            <a:avLst/>
          </a:prstGeom>
          <a:noFill/>
        </p:spPr>
        <p:txBody>
          <a:bodyPr wrap="square">
            <a:spAutoFit/>
          </a:bodyPr>
          <a:lstStyle/>
          <a:p>
            <a:pPr algn="ctr"/>
            <a:r>
              <a:rPr lang="ja-JP" altLang="en-US" sz="4400" b="1" dirty="0">
                <a:solidFill>
                  <a:srgbClr val="C00000"/>
                </a:solidFill>
              </a:rPr>
              <a:t>ー指摘せず褒めましょうー</a:t>
            </a:r>
          </a:p>
        </p:txBody>
      </p:sp>
      <p:sp>
        <p:nvSpPr>
          <p:cNvPr id="9" name="テキスト ボックス 8">
            <a:extLst>
              <a:ext uri="{FF2B5EF4-FFF2-40B4-BE49-F238E27FC236}">
                <a16:creationId xmlns:a16="http://schemas.microsoft.com/office/drawing/2014/main" id="{B882C4E4-5D06-320D-6E07-64C31147199A}"/>
              </a:ext>
            </a:extLst>
          </p:cNvPr>
          <p:cNvSpPr txBox="1"/>
          <p:nvPr/>
        </p:nvSpPr>
        <p:spPr>
          <a:xfrm>
            <a:off x="0" y="2253111"/>
            <a:ext cx="12192000" cy="523220"/>
          </a:xfrm>
          <a:prstGeom prst="rect">
            <a:avLst/>
          </a:prstGeom>
          <a:solidFill>
            <a:schemeClr val="bg1">
              <a:lumMod val="95000"/>
            </a:schemeClr>
          </a:solidFill>
        </p:spPr>
        <p:txBody>
          <a:bodyPr wrap="square">
            <a:spAutoFit/>
          </a:bodyPr>
          <a:lstStyle/>
          <a:p>
            <a:pPr algn="ctr"/>
            <a:r>
              <a:rPr lang="ja-JP" altLang="en-US" sz="2800" b="1" dirty="0"/>
              <a:t>「歯肉退縮（歯ぐきが下がる）」の患者にどのような診察をしますか？</a:t>
            </a:r>
          </a:p>
        </p:txBody>
      </p:sp>
      <p:sp>
        <p:nvSpPr>
          <p:cNvPr id="3" name="テキスト ボックス 2">
            <a:extLst>
              <a:ext uri="{FF2B5EF4-FFF2-40B4-BE49-F238E27FC236}">
                <a16:creationId xmlns:a16="http://schemas.microsoft.com/office/drawing/2014/main" id="{471F236E-2B11-BD37-F789-7E366D0B0E13}"/>
              </a:ext>
            </a:extLst>
          </p:cNvPr>
          <p:cNvSpPr txBox="1"/>
          <p:nvPr/>
        </p:nvSpPr>
        <p:spPr>
          <a:xfrm>
            <a:off x="10432446" y="180769"/>
            <a:ext cx="1531189" cy="253916"/>
          </a:xfrm>
          <a:prstGeom prst="rect">
            <a:avLst/>
          </a:prstGeom>
          <a:noFill/>
        </p:spPr>
        <p:txBody>
          <a:bodyPr wrap="none" rtlCol="0">
            <a:spAutoFit/>
          </a:bodyPr>
          <a:lstStyle/>
          <a:p>
            <a:pPr algn="ctr"/>
            <a:r>
              <a:rPr kumimoji="1" lang="ja-JP" altLang="en-US" sz="1050" dirty="0">
                <a:solidFill>
                  <a:schemeClr val="accent5"/>
                </a:solidFill>
              </a:rPr>
              <a:t>日本開業医支援研究会</a:t>
            </a:r>
          </a:p>
        </p:txBody>
      </p:sp>
    </p:spTree>
    <p:extLst>
      <p:ext uri="{BB962C8B-B14F-4D97-AF65-F5344CB8AC3E}">
        <p14:creationId xmlns:p14="http://schemas.microsoft.com/office/powerpoint/2010/main" val="405748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A07D46B-B6E1-6DD8-ED19-BF137D53A860}"/>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4" name="テキスト ボックス 3">
            <a:extLst>
              <a:ext uri="{FF2B5EF4-FFF2-40B4-BE49-F238E27FC236}">
                <a16:creationId xmlns:a16="http://schemas.microsoft.com/office/drawing/2014/main" id="{B227A4A9-AE9E-A8FC-E508-CD2C90264A01}"/>
              </a:ext>
            </a:extLst>
          </p:cNvPr>
          <p:cNvSpPr txBox="1"/>
          <p:nvPr/>
        </p:nvSpPr>
        <p:spPr>
          <a:xfrm>
            <a:off x="1326911" y="3307652"/>
            <a:ext cx="10149841" cy="1200329"/>
          </a:xfrm>
          <a:prstGeom prst="rect">
            <a:avLst/>
          </a:prstGeom>
          <a:noFill/>
        </p:spPr>
        <p:txBody>
          <a:bodyPr wrap="square">
            <a:spAutoFit/>
          </a:bodyPr>
          <a:lstStyle/>
          <a:p>
            <a:r>
              <a:rPr lang="ja-JP" altLang="en-US" sz="2400" b="1" dirty="0"/>
              <a:t>強い力で磨いているので、歯ぐきが下がってますね。</a:t>
            </a:r>
          </a:p>
          <a:p>
            <a:r>
              <a:rPr lang="ja-JP" altLang="en-US" sz="2400" b="1" dirty="0"/>
              <a:t>このままだと歯の根元（象牙質）が露出し、</a:t>
            </a:r>
            <a:endParaRPr lang="en-US" altLang="ja-JP" sz="2400" b="1" dirty="0"/>
          </a:p>
          <a:p>
            <a:r>
              <a:rPr lang="ja-JP" altLang="en-US" sz="2400" b="1" dirty="0"/>
              <a:t>知覚過敏や虫歯のリスクが増大してしまいますから注意してください。</a:t>
            </a:r>
          </a:p>
        </p:txBody>
      </p:sp>
      <p:sp>
        <p:nvSpPr>
          <p:cNvPr id="6" name="テキスト ボックス 5">
            <a:extLst>
              <a:ext uri="{FF2B5EF4-FFF2-40B4-BE49-F238E27FC236}">
                <a16:creationId xmlns:a16="http://schemas.microsoft.com/office/drawing/2014/main" id="{C33245CC-9D5B-BD4E-A4CA-00CEA9D152C7}"/>
              </a:ext>
            </a:extLst>
          </p:cNvPr>
          <p:cNvSpPr txBox="1"/>
          <p:nvPr/>
        </p:nvSpPr>
        <p:spPr>
          <a:xfrm>
            <a:off x="5080334" y="1682393"/>
            <a:ext cx="2031325" cy="461665"/>
          </a:xfrm>
          <a:prstGeom prst="rect">
            <a:avLst/>
          </a:prstGeom>
          <a:noFill/>
        </p:spPr>
        <p:txBody>
          <a:bodyPr wrap="none" rtlCol="0">
            <a:spAutoFit/>
          </a:bodyPr>
          <a:lstStyle/>
          <a:p>
            <a:pPr algn="ctr"/>
            <a:r>
              <a:rPr kumimoji="1" lang="ja-JP" altLang="en-US" sz="2400" b="1" dirty="0">
                <a:solidFill>
                  <a:srgbClr val="C00000"/>
                </a:solidFill>
              </a:rPr>
              <a:t>一般的な問診</a:t>
            </a:r>
          </a:p>
        </p:txBody>
      </p:sp>
      <p:sp>
        <p:nvSpPr>
          <p:cNvPr id="8" name="テキスト ボックス 7">
            <a:extLst>
              <a:ext uri="{FF2B5EF4-FFF2-40B4-BE49-F238E27FC236}">
                <a16:creationId xmlns:a16="http://schemas.microsoft.com/office/drawing/2014/main" id="{8F82E68A-E7A3-579B-34A3-2C6E9ABABC56}"/>
              </a:ext>
            </a:extLst>
          </p:cNvPr>
          <p:cNvSpPr txBox="1"/>
          <p:nvPr/>
        </p:nvSpPr>
        <p:spPr>
          <a:xfrm>
            <a:off x="3557482" y="997618"/>
            <a:ext cx="5077031" cy="461665"/>
          </a:xfrm>
          <a:prstGeom prst="rect">
            <a:avLst/>
          </a:prstGeom>
          <a:noFill/>
        </p:spPr>
        <p:txBody>
          <a:bodyPr wrap="none" rtlCol="0">
            <a:spAutoFit/>
          </a:bodyPr>
          <a:lstStyle/>
          <a:p>
            <a:pPr algn="ctr"/>
            <a:r>
              <a:rPr kumimoji="1" lang="ja-JP" altLang="en-US" sz="2400" b="1" dirty="0"/>
              <a:t>“★５”も“★１”も評価反応なしの</a:t>
            </a:r>
            <a:r>
              <a:rPr kumimoji="1" lang="en-US" altLang="ja-JP" sz="2400" b="1" dirty="0"/>
              <a:t>‥</a:t>
            </a:r>
            <a:endParaRPr kumimoji="1" lang="ja-JP" altLang="en-US" sz="2400" b="1" dirty="0"/>
          </a:p>
        </p:txBody>
      </p:sp>
      <p:sp>
        <p:nvSpPr>
          <p:cNvPr id="3" name="テキスト ボックス 2">
            <a:extLst>
              <a:ext uri="{FF2B5EF4-FFF2-40B4-BE49-F238E27FC236}">
                <a16:creationId xmlns:a16="http://schemas.microsoft.com/office/drawing/2014/main" id="{0C96DAA9-BE53-FB59-1B4D-3B5B8BFDDA4B}"/>
              </a:ext>
            </a:extLst>
          </p:cNvPr>
          <p:cNvSpPr txBox="1"/>
          <p:nvPr/>
        </p:nvSpPr>
        <p:spPr>
          <a:xfrm>
            <a:off x="10432446" y="180769"/>
            <a:ext cx="1531189" cy="253916"/>
          </a:xfrm>
          <a:prstGeom prst="rect">
            <a:avLst/>
          </a:prstGeom>
          <a:noFill/>
        </p:spPr>
        <p:txBody>
          <a:bodyPr wrap="none" rtlCol="0">
            <a:spAutoFit/>
          </a:bodyPr>
          <a:lstStyle/>
          <a:p>
            <a:pPr algn="ctr"/>
            <a:r>
              <a:rPr kumimoji="1" lang="ja-JP" altLang="en-US" sz="1050" dirty="0">
                <a:solidFill>
                  <a:schemeClr val="accent5"/>
                </a:solidFill>
              </a:rPr>
              <a:t>日本開業医支援研究会</a:t>
            </a:r>
          </a:p>
        </p:txBody>
      </p:sp>
    </p:spTree>
    <p:extLst>
      <p:ext uri="{BB962C8B-B14F-4D97-AF65-F5344CB8AC3E}">
        <p14:creationId xmlns:p14="http://schemas.microsoft.com/office/powerpoint/2010/main" val="76790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47E07414-3811-F6BA-DAE7-240A3ED33E8C}"/>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3" name="テキスト ボックス 2">
            <a:extLst>
              <a:ext uri="{FF2B5EF4-FFF2-40B4-BE49-F238E27FC236}">
                <a16:creationId xmlns:a16="http://schemas.microsoft.com/office/drawing/2014/main" id="{5744CDF6-3515-BD33-B8C2-39095DBE9FDB}"/>
              </a:ext>
            </a:extLst>
          </p:cNvPr>
          <p:cNvSpPr txBox="1"/>
          <p:nvPr/>
        </p:nvSpPr>
        <p:spPr>
          <a:xfrm>
            <a:off x="824622" y="2367168"/>
            <a:ext cx="8397240" cy="3477875"/>
          </a:xfrm>
          <a:prstGeom prst="rect">
            <a:avLst/>
          </a:prstGeom>
          <a:noFill/>
        </p:spPr>
        <p:txBody>
          <a:bodyPr wrap="square">
            <a:spAutoFit/>
          </a:bodyPr>
          <a:lstStyle/>
          <a:p>
            <a:r>
              <a:rPr lang="ja-JP" altLang="en-US" sz="2000" b="1" dirty="0"/>
              <a:t>〇〇さんは、毎日一生懸命に歯を磨いてるようですね。</a:t>
            </a:r>
          </a:p>
          <a:p>
            <a:r>
              <a:rPr lang="ja-JP" altLang="en-US" sz="2000" b="1" dirty="0">
                <a:solidFill>
                  <a:srgbClr val="0070C0"/>
                </a:solidFill>
              </a:rPr>
              <a:t>とっても素晴らしい</a:t>
            </a:r>
            <a:r>
              <a:rPr lang="ja-JP" altLang="en-US" sz="2000" b="1" dirty="0"/>
              <a:t>ことですよ。</a:t>
            </a:r>
          </a:p>
          <a:p>
            <a:r>
              <a:rPr lang="ja-JP" altLang="en-US" sz="2000" b="1" dirty="0"/>
              <a:t>そのまま、</a:t>
            </a:r>
            <a:r>
              <a:rPr lang="ja-JP" altLang="en-US" sz="2000" b="1" dirty="0">
                <a:solidFill>
                  <a:srgbClr val="0070C0"/>
                </a:solidFill>
              </a:rPr>
              <a:t>その素晴らしい習慣を続けていってくださいね</a:t>
            </a:r>
            <a:r>
              <a:rPr lang="ja-JP" altLang="en-US" sz="2000" b="1" dirty="0"/>
              <a:t>。</a:t>
            </a:r>
          </a:p>
          <a:p>
            <a:r>
              <a:rPr lang="ja-JP" altLang="en-US" sz="2000" b="1" dirty="0">
                <a:solidFill>
                  <a:schemeClr val="accent6">
                    <a:lumMod val="75000"/>
                  </a:schemeClr>
                </a:solidFill>
              </a:rPr>
              <a:t>そこで、〇〇さん。もう一工夫されると、</a:t>
            </a:r>
          </a:p>
          <a:p>
            <a:r>
              <a:rPr lang="ja-JP" altLang="en-US" sz="2000" b="1" dirty="0">
                <a:solidFill>
                  <a:schemeClr val="accent6">
                    <a:lumMod val="75000"/>
                  </a:schemeClr>
                </a:solidFill>
              </a:rPr>
              <a:t>更に虫歯予防に効果的な歯磨きを実現できますよ</a:t>
            </a:r>
            <a:r>
              <a:rPr lang="ja-JP" altLang="en-US" sz="2000" b="1" dirty="0"/>
              <a:t>。</a:t>
            </a:r>
          </a:p>
          <a:p>
            <a:r>
              <a:rPr lang="ja-JP" altLang="en-US" sz="2000" b="1" dirty="0"/>
              <a:t>実際に歯科衛生士が診たところ、</a:t>
            </a:r>
            <a:r>
              <a:rPr lang="ja-JP" altLang="en-US" sz="2000" b="1" dirty="0">
                <a:solidFill>
                  <a:schemeClr val="accent6">
                    <a:lumMod val="75000"/>
                  </a:schemeClr>
                </a:solidFill>
              </a:rPr>
              <a:t>ブラッシング圧が強すぎる人は、</a:t>
            </a:r>
            <a:endParaRPr lang="en-US" altLang="ja-JP" sz="2000" b="1" dirty="0">
              <a:solidFill>
                <a:schemeClr val="accent6">
                  <a:lumMod val="75000"/>
                </a:schemeClr>
              </a:solidFill>
            </a:endParaRPr>
          </a:p>
          <a:p>
            <a:r>
              <a:rPr lang="ja-JP" altLang="en-US" sz="2000" b="1" dirty="0">
                <a:solidFill>
                  <a:schemeClr val="accent6">
                    <a:lumMod val="75000"/>
                  </a:schemeClr>
                </a:solidFill>
              </a:rPr>
              <a:t>国民の</a:t>
            </a:r>
            <a:r>
              <a:rPr lang="en-US" altLang="ja-JP" sz="2000" b="1" dirty="0">
                <a:solidFill>
                  <a:schemeClr val="accent6">
                    <a:lumMod val="75000"/>
                  </a:schemeClr>
                </a:solidFill>
              </a:rPr>
              <a:t>6</a:t>
            </a:r>
            <a:r>
              <a:rPr lang="ja-JP" altLang="en-US" sz="2000" b="1" dirty="0">
                <a:solidFill>
                  <a:schemeClr val="accent6">
                    <a:lumMod val="75000"/>
                  </a:schemeClr>
                </a:solidFill>
              </a:rPr>
              <a:t>割以上</a:t>
            </a:r>
            <a:r>
              <a:rPr lang="ja-JP" altLang="en-US" sz="2000" b="1" dirty="0"/>
              <a:t>と言われており、知覚過敏などの様々な症状を</a:t>
            </a:r>
            <a:endParaRPr lang="en-US" altLang="ja-JP" sz="2000" b="1" dirty="0"/>
          </a:p>
          <a:p>
            <a:r>
              <a:rPr lang="ja-JP" altLang="en-US" sz="2000" b="1" dirty="0"/>
              <a:t>引き起こしてしまっているようですよ。</a:t>
            </a:r>
            <a:endParaRPr lang="en-US" altLang="ja-JP" sz="2000" b="1" dirty="0"/>
          </a:p>
          <a:p>
            <a:r>
              <a:rPr lang="ja-JP" altLang="en-US" sz="2000" b="1" dirty="0">
                <a:solidFill>
                  <a:schemeClr val="accent6">
                    <a:lumMod val="75000"/>
                  </a:schemeClr>
                </a:solidFill>
              </a:rPr>
              <a:t>〇〇さん、歯ぐきさんをいたわるつもりで</a:t>
            </a:r>
            <a:endParaRPr lang="en-US" altLang="ja-JP" sz="2000" b="1" dirty="0">
              <a:solidFill>
                <a:schemeClr val="accent6">
                  <a:lumMod val="75000"/>
                </a:schemeClr>
              </a:solidFill>
            </a:endParaRPr>
          </a:p>
          <a:p>
            <a:r>
              <a:rPr lang="ja-JP" altLang="en-US" sz="2000" b="1" dirty="0">
                <a:solidFill>
                  <a:schemeClr val="accent6">
                    <a:lumMod val="75000"/>
                  </a:schemeClr>
                </a:solidFill>
              </a:rPr>
              <a:t>優しくブラッシングして差し上げましょう</a:t>
            </a:r>
            <a:r>
              <a:rPr lang="ja-JP" altLang="en-US" sz="2000" b="1" dirty="0"/>
              <a:t>。</a:t>
            </a:r>
          </a:p>
          <a:p>
            <a:r>
              <a:rPr lang="ja-JP" altLang="en-US" sz="2000" b="1" dirty="0"/>
              <a:t>これで、</a:t>
            </a:r>
            <a:r>
              <a:rPr lang="ja-JP" altLang="en-US" sz="2000" b="1" dirty="0">
                <a:solidFill>
                  <a:srgbClr val="0070C0"/>
                </a:solidFill>
              </a:rPr>
              <a:t>〇〇さんの歯磨き完璧</a:t>
            </a:r>
            <a:r>
              <a:rPr lang="ja-JP" altLang="en-US" sz="2000" b="1" dirty="0"/>
              <a:t>です。</a:t>
            </a:r>
          </a:p>
        </p:txBody>
      </p:sp>
      <p:sp>
        <p:nvSpPr>
          <p:cNvPr id="8" name="テキスト ボックス 7">
            <a:extLst>
              <a:ext uri="{FF2B5EF4-FFF2-40B4-BE49-F238E27FC236}">
                <a16:creationId xmlns:a16="http://schemas.microsoft.com/office/drawing/2014/main" id="{F5EAD81B-4704-0943-66E9-E37CB5D35190}"/>
              </a:ext>
            </a:extLst>
          </p:cNvPr>
          <p:cNvSpPr txBox="1"/>
          <p:nvPr/>
        </p:nvSpPr>
        <p:spPr>
          <a:xfrm>
            <a:off x="8763000" y="3944464"/>
            <a:ext cx="3185487" cy="1754326"/>
          </a:xfrm>
          <a:prstGeom prst="rect">
            <a:avLst/>
          </a:prstGeom>
          <a:solidFill>
            <a:schemeClr val="bg1">
              <a:lumMod val="95000"/>
            </a:schemeClr>
          </a:solidFill>
          <a:ln>
            <a:noFill/>
          </a:ln>
        </p:spPr>
        <p:txBody>
          <a:bodyPr wrap="none" rtlCol="0">
            <a:spAutoFit/>
          </a:bodyPr>
          <a:lstStyle/>
          <a:p>
            <a:pPr algn="ctr"/>
            <a:r>
              <a:rPr kumimoji="1" lang="en-US" altLang="ja-JP" b="1" dirty="0"/>
              <a:t>【</a:t>
            </a:r>
            <a:r>
              <a:rPr kumimoji="1" lang="ja-JP" altLang="en-US" b="1" dirty="0"/>
              <a:t>５つのポイント</a:t>
            </a:r>
            <a:r>
              <a:rPr kumimoji="1" lang="en-US" altLang="ja-JP" b="1" dirty="0"/>
              <a:t>】</a:t>
            </a:r>
          </a:p>
          <a:p>
            <a:r>
              <a:rPr kumimoji="1" lang="ja-JP" altLang="en-US" b="1" dirty="0"/>
              <a:t>①指摘せずに褒めよう</a:t>
            </a:r>
            <a:endParaRPr kumimoji="1" lang="en-US" altLang="ja-JP" b="1" dirty="0"/>
          </a:p>
          <a:p>
            <a:r>
              <a:rPr kumimoji="1" lang="ja-JP" altLang="en-US" b="1" dirty="0"/>
              <a:t>②あなたが悪いわけではない</a:t>
            </a:r>
            <a:endParaRPr kumimoji="1" lang="en-US" altLang="ja-JP" b="1" dirty="0"/>
          </a:p>
          <a:p>
            <a:r>
              <a:rPr kumimoji="1" lang="ja-JP" altLang="en-US" b="1" dirty="0"/>
              <a:t>③○○を繰り返す</a:t>
            </a:r>
            <a:endParaRPr kumimoji="1" lang="en-US" altLang="ja-JP" b="1" dirty="0"/>
          </a:p>
          <a:p>
            <a:r>
              <a:rPr kumimoji="1" lang="ja-JP" altLang="en-US" b="1" dirty="0"/>
              <a:t>④笑顔</a:t>
            </a:r>
            <a:endParaRPr kumimoji="1" lang="en-US" altLang="ja-JP" b="1" dirty="0"/>
          </a:p>
          <a:p>
            <a:r>
              <a:rPr kumimoji="1" lang="ja-JP" altLang="en-US" b="1" dirty="0"/>
              <a:t>⑤○○を合わせる</a:t>
            </a:r>
          </a:p>
        </p:txBody>
      </p:sp>
      <p:sp>
        <p:nvSpPr>
          <p:cNvPr id="10" name="吹き出し: 角を丸めた四角形 9">
            <a:extLst>
              <a:ext uri="{FF2B5EF4-FFF2-40B4-BE49-F238E27FC236}">
                <a16:creationId xmlns:a16="http://schemas.microsoft.com/office/drawing/2014/main" id="{2BBCC8C5-2FC5-D6F5-12F9-9C54BB53C150}"/>
              </a:ext>
            </a:extLst>
          </p:cNvPr>
          <p:cNvSpPr/>
          <p:nvPr/>
        </p:nvSpPr>
        <p:spPr>
          <a:xfrm>
            <a:off x="9050179" y="1821180"/>
            <a:ext cx="2611127" cy="1607820"/>
          </a:xfrm>
          <a:prstGeom prst="wedgeRoundRectCallout">
            <a:avLst>
              <a:gd name="adj1" fmla="val -98698"/>
              <a:gd name="adj2" fmla="val 62850"/>
              <a:gd name="adj3" fmla="val 16667"/>
            </a:avLst>
          </a:prstGeom>
          <a:ln>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chemeClr val="tx1"/>
                </a:solidFill>
              </a:rPr>
              <a:t>たった、数秒の工夫で</a:t>
            </a:r>
            <a:r>
              <a:rPr kumimoji="1" lang="en-US" altLang="ja-JP" sz="1400" dirty="0">
                <a:solidFill>
                  <a:schemeClr val="tx1"/>
                </a:solidFill>
              </a:rPr>
              <a:t>‥</a:t>
            </a:r>
          </a:p>
          <a:p>
            <a:r>
              <a:rPr kumimoji="1" lang="ja-JP" altLang="en-US" sz="1400" dirty="0">
                <a:solidFill>
                  <a:schemeClr val="tx1"/>
                </a:solidFill>
              </a:rPr>
              <a:t>「分かりやい」</a:t>
            </a:r>
            <a:endParaRPr kumimoji="1" lang="en-US" altLang="ja-JP" sz="1400" dirty="0">
              <a:solidFill>
                <a:schemeClr val="tx1"/>
              </a:solidFill>
            </a:endParaRPr>
          </a:p>
          <a:p>
            <a:r>
              <a:rPr kumimoji="1" lang="ja-JP" altLang="en-US" sz="1400" dirty="0">
                <a:solidFill>
                  <a:schemeClr val="tx1"/>
                </a:solidFill>
              </a:rPr>
              <a:t>「やさしい」</a:t>
            </a:r>
            <a:endParaRPr kumimoji="1" lang="en-US" altLang="ja-JP" sz="1400" dirty="0">
              <a:solidFill>
                <a:schemeClr val="tx1"/>
              </a:solidFill>
            </a:endParaRPr>
          </a:p>
          <a:p>
            <a:r>
              <a:rPr kumimoji="1" lang="ja-JP" altLang="en-US" sz="1400" dirty="0">
                <a:solidFill>
                  <a:schemeClr val="tx1"/>
                </a:solidFill>
              </a:rPr>
              <a:t>「いい先生」</a:t>
            </a:r>
            <a:endParaRPr kumimoji="1" lang="en-US" altLang="ja-JP" sz="1400" dirty="0">
              <a:solidFill>
                <a:schemeClr val="tx1"/>
              </a:solidFill>
            </a:endParaRPr>
          </a:p>
          <a:p>
            <a:r>
              <a:rPr kumimoji="1" lang="ja-JP" altLang="en-US" sz="1400" dirty="0">
                <a:solidFill>
                  <a:schemeClr val="tx1"/>
                </a:solidFill>
              </a:rPr>
              <a:t>「患者を見てくれている」★５レビューが生まれます。</a:t>
            </a:r>
          </a:p>
        </p:txBody>
      </p:sp>
      <p:sp>
        <p:nvSpPr>
          <p:cNvPr id="9" name="テキスト ボックス 8">
            <a:extLst>
              <a:ext uri="{FF2B5EF4-FFF2-40B4-BE49-F238E27FC236}">
                <a16:creationId xmlns:a16="http://schemas.microsoft.com/office/drawing/2014/main" id="{E53C998F-BB70-E479-A201-1B9A288FFD49}"/>
              </a:ext>
            </a:extLst>
          </p:cNvPr>
          <p:cNvSpPr txBox="1"/>
          <p:nvPr/>
        </p:nvSpPr>
        <p:spPr>
          <a:xfrm>
            <a:off x="4464782" y="1682393"/>
            <a:ext cx="3262433" cy="461665"/>
          </a:xfrm>
          <a:prstGeom prst="rect">
            <a:avLst/>
          </a:prstGeom>
          <a:noFill/>
        </p:spPr>
        <p:txBody>
          <a:bodyPr wrap="none" rtlCol="0">
            <a:spAutoFit/>
          </a:bodyPr>
          <a:lstStyle/>
          <a:p>
            <a:pPr algn="ctr"/>
            <a:r>
              <a:rPr kumimoji="1" lang="ja-JP" altLang="en-US" sz="2400" b="1" dirty="0">
                <a:solidFill>
                  <a:srgbClr val="C00000"/>
                </a:solidFill>
              </a:rPr>
              <a:t>高評価につながる問診</a:t>
            </a:r>
          </a:p>
        </p:txBody>
      </p:sp>
      <p:sp>
        <p:nvSpPr>
          <p:cNvPr id="11" name="テキスト ボックス 10">
            <a:extLst>
              <a:ext uri="{FF2B5EF4-FFF2-40B4-BE49-F238E27FC236}">
                <a16:creationId xmlns:a16="http://schemas.microsoft.com/office/drawing/2014/main" id="{70BC45C2-9794-1890-B7CE-996E07DD9044}"/>
              </a:ext>
            </a:extLst>
          </p:cNvPr>
          <p:cNvSpPr txBox="1"/>
          <p:nvPr/>
        </p:nvSpPr>
        <p:spPr>
          <a:xfrm>
            <a:off x="4626683" y="997618"/>
            <a:ext cx="2938625" cy="461665"/>
          </a:xfrm>
          <a:prstGeom prst="rect">
            <a:avLst/>
          </a:prstGeom>
          <a:noFill/>
        </p:spPr>
        <p:txBody>
          <a:bodyPr wrap="none" rtlCol="0">
            <a:spAutoFit/>
          </a:bodyPr>
          <a:lstStyle/>
          <a:p>
            <a:pPr algn="ctr"/>
            <a:r>
              <a:rPr kumimoji="1" lang="ja-JP" altLang="en-US" sz="2400" b="1" dirty="0"/>
              <a:t>“★５”を生みだす</a:t>
            </a:r>
            <a:r>
              <a:rPr kumimoji="1" lang="en-US" altLang="ja-JP" sz="2400" b="1" dirty="0"/>
              <a:t>‥</a:t>
            </a:r>
            <a:endParaRPr kumimoji="1" lang="ja-JP" altLang="en-US" sz="2400" b="1" dirty="0"/>
          </a:p>
        </p:txBody>
      </p:sp>
      <p:sp>
        <p:nvSpPr>
          <p:cNvPr id="4" name="テキスト ボックス 3">
            <a:extLst>
              <a:ext uri="{FF2B5EF4-FFF2-40B4-BE49-F238E27FC236}">
                <a16:creationId xmlns:a16="http://schemas.microsoft.com/office/drawing/2014/main" id="{03B73CDB-0B01-C203-D70A-188E4FC4664B}"/>
              </a:ext>
            </a:extLst>
          </p:cNvPr>
          <p:cNvSpPr txBox="1"/>
          <p:nvPr/>
        </p:nvSpPr>
        <p:spPr>
          <a:xfrm>
            <a:off x="10432446" y="180769"/>
            <a:ext cx="1531189" cy="253916"/>
          </a:xfrm>
          <a:prstGeom prst="rect">
            <a:avLst/>
          </a:prstGeom>
          <a:noFill/>
        </p:spPr>
        <p:txBody>
          <a:bodyPr wrap="none" rtlCol="0">
            <a:spAutoFit/>
          </a:bodyPr>
          <a:lstStyle/>
          <a:p>
            <a:pPr algn="ctr"/>
            <a:r>
              <a:rPr kumimoji="1" lang="ja-JP" altLang="en-US" sz="1050" dirty="0">
                <a:solidFill>
                  <a:schemeClr val="accent5"/>
                </a:solidFill>
              </a:rPr>
              <a:t>日本開業医支援研究会</a:t>
            </a:r>
          </a:p>
        </p:txBody>
      </p:sp>
    </p:spTree>
    <p:extLst>
      <p:ext uri="{BB962C8B-B14F-4D97-AF65-F5344CB8AC3E}">
        <p14:creationId xmlns:p14="http://schemas.microsoft.com/office/powerpoint/2010/main" val="198054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EA51A9C-9ACB-EFFA-3FD3-4CF0B2A5770F}"/>
              </a:ext>
            </a:extLst>
          </p:cNvPr>
          <p:cNvSpPr>
            <a:spLocks noGrp="1"/>
          </p:cNvSpPr>
          <p:nvPr>
            <p:ph type="ftr" sz="quarter" idx="11"/>
          </p:nvPr>
        </p:nvSpPr>
        <p:spPr/>
        <p:txBody>
          <a:bodyPr/>
          <a:lstStyle/>
          <a:p>
            <a:r>
              <a:rPr kumimoji="1" lang="en-US" altLang="ja-JP" dirty="0"/>
              <a:t>Copyright©2025.Doctor‘S-axellabo.AllRightsReserved.</a:t>
            </a:r>
            <a:endParaRPr kumimoji="1" lang="ja-JP" altLang="en-US" dirty="0"/>
          </a:p>
        </p:txBody>
      </p:sp>
      <p:sp>
        <p:nvSpPr>
          <p:cNvPr id="4" name="テキスト ボックス 3">
            <a:extLst>
              <a:ext uri="{FF2B5EF4-FFF2-40B4-BE49-F238E27FC236}">
                <a16:creationId xmlns:a16="http://schemas.microsoft.com/office/drawing/2014/main" id="{4841AFA9-FCD1-4168-42FB-C1822B12EDCE}"/>
              </a:ext>
            </a:extLst>
          </p:cNvPr>
          <p:cNvSpPr txBox="1"/>
          <p:nvPr/>
        </p:nvSpPr>
        <p:spPr>
          <a:xfrm>
            <a:off x="0" y="2160487"/>
            <a:ext cx="12192000" cy="2893100"/>
          </a:xfrm>
          <a:prstGeom prst="rect">
            <a:avLst/>
          </a:prstGeom>
          <a:solidFill>
            <a:schemeClr val="bg1">
              <a:lumMod val="95000"/>
            </a:schemeClr>
          </a:solidFill>
          <a:ln>
            <a:noFill/>
          </a:ln>
          <a:effectLst/>
        </p:spPr>
        <p:txBody>
          <a:bodyPr wrap="square">
            <a:spAutoFit/>
          </a:bodyPr>
          <a:lstStyle/>
          <a:p>
            <a:pPr algn="ctr"/>
            <a:r>
              <a:rPr lang="ja-JP" altLang="en-US" sz="3600" dirty="0">
                <a:solidFill>
                  <a:srgbClr val="002060"/>
                </a:solidFill>
              </a:rPr>
              <a:t>クリニックの高評価★５は、</a:t>
            </a:r>
            <a:endParaRPr lang="en-US" altLang="ja-JP" sz="3600" dirty="0">
              <a:solidFill>
                <a:srgbClr val="002060"/>
              </a:solidFill>
            </a:endParaRPr>
          </a:p>
          <a:p>
            <a:pPr algn="ctr"/>
            <a:r>
              <a:rPr lang="ja-JP" altLang="en-US" sz="3600" dirty="0">
                <a:solidFill>
                  <a:srgbClr val="002060"/>
                </a:solidFill>
              </a:rPr>
              <a:t> </a:t>
            </a:r>
            <a:r>
              <a:rPr lang="ja-JP" altLang="en-US" sz="4400" b="1" dirty="0">
                <a:solidFill>
                  <a:srgbClr val="002060"/>
                </a:solidFill>
              </a:rPr>
              <a:t>“</a:t>
            </a:r>
            <a:r>
              <a:rPr lang="ja-JP" altLang="en-US" sz="4400" b="1" u="sng" dirty="0">
                <a:solidFill>
                  <a:srgbClr val="002060"/>
                </a:solidFill>
              </a:rPr>
              <a:t>祈るもの”</a:t>
            </a:r>
            <a:r>
              <a:rPr lang="ja-JP" altLang="en-US" sz="4000" b="1" u="sng" dirty="0">
                <a:solidFill>
                  <a:srgbClr val="002060"/>
                </a:solidFill>
              </a:rPr>
              <a:t> </a:t>
            </a:r>
            <a:r>
              <a:rPr lang="ja-JP" altLang="en-US" sz="3600" b="1" u="sng" dirty="0">
                <a:solidFill>
                  <a:srgbClr val="002060"/>
                </a:solidFill>
              </a:rPr>
              <a:t>ではなく“</a:t>
            </a:r>
            <a:r>
              <a:rPr lang="ja-JP" altLang="en-US" sz="4400" b="1" u="sng" dirty="0">
                <a:solidFill>
                  <a:srgbClr val="002060"/>
                </a:solidFill>
              </a:rPr>
              <a:t>つくるもの</a:t>
            </a:r>
            <a:r>
              <a:rPr lang="ja-JP" altLang="en-US" sz="4400" b="1" dirty="0">
                <a:solidFill>
                  <a:srgbClr val="002060"/>
                </a:solidFill>
              </a:rPr>
              <a:t>”</a:t>
            </a:r>
            <a:endParaRPr lang="en-US" altLang="ja-JP" sz="4400" b="1" dirty="0">
              <a:solidFill>
                <a:srgbClr val="002060"/>
              </a:solidFill>
            </a:endParaRPr>
          </a:p>
          <a:p>
            <a:pPr algn="ctr"/>
            <a:endParaRPr lang="en-US" altLang="ja-JP" sz="1100" b="1" dirty="0">
              <a:solidFill>
                <a:schemeClr val="accent6">
                  <a:lumMod val="75000"/>
                </a:schemeClr>
              </a:solidFill>
            </a:endParaRPr>
          </a:p>
          <a:p>
            <a:pPr algn="ctr"/>
            <a:r>
              <a:rPr lang="ja-JP" altLang="en-US" sz="3600" b="1" dirty="0">
                <a:solidFill>
                  <a:schemeClr val="accent6">
                    <a:lumMod val="75000"/>
                  </a:schemeClr>
                </a:solidFill>
              </a:rPr>
              <a:t>ー★５をザクザク量産する考え方ー</a:t>
            </a:r>
            <a:endParaRPr lang="en-US" altLang="ja-JP" sz="3600" b="1" dirty="0">
              <a:solidFill>
                <a:schemeClr val="accent6">
                  <a:lumMod val="75000"/>
                </a:schemeClr>
              </a:solidFill>
            </a:endParaRPr>
          </a:p>
          <a:p>
            <a:pPr algn="ctr"/>
            <a:endParaRPr lang="en-US" altLang="ja-JP" sz="1100" b="1" dirty="0">
              <a:solidFill>
                <a:schemeClr val="accent6">
                  <a:lumMod val="75000"/>
                </a:schemeClr>
              </a:solidFill>
            </a:endParaRPr>
          </a:p>
          <a:p>
            <a:pPr algn="ctr"/>
            <a:r>
              <a:rPr lang="ja-JP" altLang="en-US" sz="4400" b="1" dirty="0">
                <a:solidFill>
                  <a:schemeClr val="accent6">
                    <a:lumMod val="75000"/>
                  </a:schemeClr>
                </a:solidFill>
              </a:rPr>
              <a:t>「何を話すかよりも、どのように話すか」</a:t>
            </a:r>
            <a:endParaRPr lang="ja-JP" altLang="en-US" sz="3600" dirty="0">
              <a:solidFill>
                <a:schemeClr val="accent6">
                  <a:lumMod val="75000"/>
                </a:schemeClr>
              </a:solidFill>
            </a:endParaRPr>
          </a:p>
        </p:txBody>
      </p:sp>
      <p:sp>
        <p:nvSpPr>
          <p:cNvPr id="3" name="テキスト ボックス 2">
            <a:extLst>
              <a:ext uri="{FF2B5EF4-FFF2-40B4-BE49-F238E27FC236}">
                <a16:creationId xmlns:a16="http://schemas.microsoft.com/office/drawing/2014/main" id="{30CFDE46-ED0F-04D5-C801-7F0092E547BF}"/>
              </a:ext>
            </a:extLst>
          </p:cNvPr>
          <p:cNvSpPr txBox="1"/>
          <p:nvPr/>
        </p:nvSpPr>
        <p:spPr>
          <a:xfrm>
            <a:off x="1177860" y="719395"/>
            <a:ext cx="9836282" cy="1169551"/>
          </a:xfrm>
          <a:prstGeom prst="rect">
            <a:avLst/>
          </a:prstGeom>
          <a:noFill/>
        </p:spPr>
        <p:txBody>
          <a:bodyPr wrap="none" rtlCol="0">
            <a:spAutoFit/>
          </a:bodyPr>
          <a:lstStyle/>
          <a:p>
            <a:pPr algn="ctr"/>
            <a:r>
              <a:rPr kumimoji="1" lang="ja-JP" altLang="en-US" sz="2800" b="1" dirty="0">
                <a:solidFill>
                  <a:schemeClr val="accent6">
                    <a:lumMod val="75000"/>
                  </a:schemeClr>
                </a:solidFill>
              </a:rPr>
              <a:t>１００％口コミ低評価★１を出さない！</a:t>
            </a:r>
            <a:endParaRPr kumimoji="1" lang="en-US" altLang="ja-JP" sz="2800" b="1" dirty="0">
              <a:solidFill>
                <a:schemeClr val="accent6">
                  <a:lumMod val="75000"/>
                </a:schemeClr>
              </a:solidFill>
            </a:endParaRPr>
          </a:p>
          <a:p>
            <a:pPr algn="ctr"/>
            <a:endParaRPr kumimoji="1" lang="en-US" altLang="ja-JP" sz="1000" b="1" dirty="0">
              <a:solidFill>
                <a:srgbClr val="0070C0"/>
              </a:solidFill>
            </a:endParaRPr>
          </a:p>
          <a:p>
            <a:pPr algn="ctr"/>
            <a:r>
              <a:rPr kumimoji="1" lang="ja-JP" altLang="en-US" sz="3200" b="1" dirty="0">
                <a:solidFill>
                  <a:srgbClr val="0070C0"/>
                </a:solidFill>
              </a:rPr>
              <a:t>高評価★５を生み出すスキル「診察のコツ」</a:t>
            </a:r>
            <a:r>
              <a:rPr kumimoji="1" lang="ja-JP" altLang="en-US" sz="1400" b="1" dirty="0">
                <a:solidFill>
                  <a:srgbClr val="0070C0"/>
                </a:solidFill>
              </a:rPr>
              <a:t>（歯科医</a:t>
            </a:r>
            <a:r>
              <a:rPr kumimoji="1" lang="en-US" altLang="ja-JP" sz="1400" b="1" dirty="0">
                <a:solidFill>
                  <a:srgbClr val="0070C0"/>
                </a:solidFill>
              </a:rPr>
              <a:t>version</a:t>
            </a:r>
            <a:r>
              <a:rPr kumimoji="1" lang="ja-JP" altLang="en-US" sz="1400" b="1" dirty="0">
                <a:solidFill>
                  <a:srgbClr val="0070C0"/>
                </a:solidFill>
              </a:rPr>
              <a:t>）</a:t>
            </a:r>
            <a:endParaRPr kumimoji="1" lang="ja-JP" altLang="en-US" sz="3200" b="1" dirty="0">
              <a:solidFill>
                <a:srgbClr val="0070C0"/>
              </a:solidFill>
            </a:endParaRPr>
          </a:p>
        </p:txBody>
      </p:sp>
      <p:sp>
        <p:nvSpPr>
          <p:cNvPr id="5" name="テキスト ボックス 4">
            <a:extLst>
              <a:ext uri="{FF2B5EF4-FFF2-40B4-BE49-F238E27FC236}">
                <a16:creationId xmlns:a16="http://schemas.microsoft.com/office/drawing/2014/main" id="{189B6AA8-0FB4-7783-F2F2-D12CCD190277}"/>
              </a:ext>
            </a:extLst>
          </p:cNvPr>
          <p:cNvSpPr txBox="1"/>
          <p:nvPr/>
        </p:nvSpPr>
        <p:spPr>
          <a:xfrm>
            <a:off x="0" y="5404107"/>
            <a:ext cx="12192000" cy="523220"/>
          </a:xfrm>
          <a:prstGeom prst="rect">
            <a:avLst/>
          </a:prstGeom>
          <a:solidFill>
            <a:schemeClr val="bg1">
              <a:lumMod val="95000"/>
            </a:schemeClr>
          </a:solidFill>
          <a:effectLst/>
        </p:spPr>
        <p:txBody>
          <a:bodyPr wrap="square" rtlCol="0">
            <a:spAutoFit/>
          </a:bodyPr>
          <a:lstStyle/>
          <a:p>
            <a:pPr algn="ctr"/>
            <a:r>
              <a:rPr kumimoji="1" lang="ja-JP" altLang="en-US" sz="2800" b="1" dirty="0">
                <a:solidFill>
                  <a:srgbClr val="0070C0"/>
                </a:solidFill>
                <a:latin typeface="+mn-ea"/>
              </a:rPr>
              <a:t>★１レビューは“完全シャットアウト”　“競合クリニックを一歩リード！”</a:t>
            </a:r>
          </a:p>
        </p:txBody>
      </p:sp>
      <p:sp>
        <p:nvSpPr>
          <p:cNvPr id="6" name="テキスト ボックス 5">
            <a:extLst>
              <a:ext uri="{FF2B5EF4-FFF2-40B4-BE49-F238E27FC236}">
                <a16:creationId xmlns:a16="http://schemas.microsoft.com/office/drawing/2014/main" id="{1C20EFDD-7926-EE0D-1E4F-3C1670C6E745}"/>
              </a:ext>
            </a:extLst>
          </p:cNvPr>
          <p:cNvSpPr txBox="1"/>
          <p:nvPr/>
        </p:nvSpPr>
        <p:spPr>
          <a:xfrm>
            <a:off x="10432446" y="180769"/>
            <a:ext cx="1531189" cy="253916"/>
          </a:xfrm>
          <a:prstGeom prst="rect">
            <a:avLst/>
          </a:prstGeom>
          <a:noFill/>
        </p:spPr>
        <p:txBody>
          <a:bodyPr wrap="none" rtlCol="0">
            <a:spAutoFit/>
          </a:bodyPr>
          <a:lstStyle/>
          <a:p>
            <a:pPr algn="ctr"/>
            <a:r>
              <a:rPr kumimoji="1" lang="ja-JP" altLang="en-US" sz="1050" dirty="0">
                <a:solidFill>
                  <a:schemeClr val="accent5"/>
                </a:solidFill>
              </a:rPr>
              <a:t>日本開業医支援研究会</a:t>
            </a:r>
          </a:p>
        </p:txBody>
      </p:sp>
    </p:spTree>
    <p:extLst>
      <p:ext uri="{BB962C8B-B14F-4D97-AF65-F5344CB8AC3E}">
        <p14:creationId xmlns:p14="http://schemas.microsoft.com/office/powerpoint/2010/main" val="41646835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535</Words>
  <Application>Microsoft Office PowerPoint</Application>
  <PresentationFormat>ワイド画面</PresentationFormat>
  <Paragraphs>65</Paragraphs>
  <Slides>6</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新治 宮本</dc:creator>
  <cp:lastModifiedBy>新治 宮本</cp:lastModifiedBy>
  <cp:revision>3</cp:revision>
  <cp:lastPrinted>2025-08-04T02:45:05Z</cp:lastPrinted>
  <dcterms:created xsi:type="dcterms:W3CDTF">2025-08-04T02:27:09Z</dcterms:created>
  <dcterms:modified xsi:type="dcterms:W3CDTF">2025-08-16T04:45:31Z</dcterms:modified>
</cp:coreProperties>
</file>