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271"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94660"/>
  </p:normalViewPr>
  <p:slideViewPr>
    <p:cSldViewPr snapToGrid="0">
      <p:cViewPr varScale="1">
        <p:scale>
          <a:sx n="93" d="100"/>
          <a:sy n="93" d="100"/>
        </p:scale>
        <p:origin x="92" y="1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FD74EA-A55E-C400-B906-2A43BF6FB1F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CD8A065-1396-9211-3B7A-1EA6144418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FA568B1-9550-6F13-3D62-B4DC3BE0E3BB}"/>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5" name="フッター プレースホルダー 4">
            <a:extLst>
              <a:ext uri="{FF2B5EF4-FFF2-40B4-BE49-F238E27FC236}">
                <a16:creationId xmlns:a16="http://schemas.microsoft.com/office/drawing/2014/main" id="{4AABFDFB-1F76-3E61-6F87-4124ABCBF84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D46ABE-03CE-46F9-C08D-B12F43E55F4F}"/>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8343079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E9360D-2DA2-4158-36D9-3B7085F4AB5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A443C3E-15E8-E73D-5F07-E6FB2BE9C07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7C5480D-9DF4-82C7-86BA-70F6046412EC}"/>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5" name="フッター プレースホルダー 4">
            <a:extLst>
              <a:ext uri="{FF2B5EF4-FFF2-40B4-BE49-F238E27FC236}">
                <a16:creationId xmlns:a16="http://schemas.microsoft.com/office/drawing/2014/main" id="{C597AF25-57B1-CFAA-8E18-E633665A35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C392695-64FC-A187-5CC4-EA2F3C42440B}"/>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3370711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A60EB44-22C4-17A6-7C02-1062A9D117C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4708761-8068-159E-E8EF-6395361A2192}"/>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85A08A6-3BC8-89BB-C90A-4C3D049102A2}"/>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5" name="フッター プレースホルダー 4">
            <a:extLst>
              <a:ext uri="{FF2B5EF4-FFF2-40B4-BE49-F238E27FC236}">
                <a16:creationId xmlns:a16="http://schemas.microsoft.com/office/drawing/2014/main" id="{27E2265B-0D2D-FBDE-D2B0-D34E9F5D1C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F3F847D-C204-3381-F4C4-BF1A9B1CA226}"/>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1651221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35CAB3-A395-DC78-4E68-52E328E6052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61B6392-B0EC-AE23-FFF5-D884DD72993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0DEF7E8-A1C6-4673-D748-FD04A17C6AF7}"/>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5" name="フッター プレースホルダー 4">
            <a:extLst>
              <a:ext uri="{FF2B5EF4-FFF2-40B4-BE49-F238E27FC236}">
                <a16:creationId xmlns:a16="http://schemas.microsoft.com/office/drawing/2014/main" id="{A81A2A74-285A-DE69-CF76-3FF0CFC3F2C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098E8D2-FDEE-424A-1C29-560A0EE0EAB4}"/>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2766483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1A3776-B7B3-85A7-9062-2FFB8113CAE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6426B81-262D-FFF4-9A3A-71399980F1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702C6CD-F4E8-E32B-9B10-DC619C74D48E}"/>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5" name="フッター プレースホルダー 4">
            <a:extLst>
              <a:ext uri="{FF2B5EF4-FFF2-40B4-BE49-F238E27FC236}">
                <a16:creationId xmlns:a16="http://schemas.microsoft.com/office/drawing/2014/main" id="{0F9458C5-D174-0695-BE6E-612BBB1983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7FA6CA1-4973-BEDF-C194-2C80274F2974}"/>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3770201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A7FF09-A364-D626-4090-CBDF34B61C2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E318296-568D-D7DB-011C-DBF4F3DB43B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AF5F608-9DA3-A022-9BBD-BD9B07193F9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530077D-7952-C544-0683-DAEF5C87A7F7}"/>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6" name="フッター プレースホルダー 5">
            <a:extLst>
              <a:ext uri="{FF2B5EF4-FFF2-40B4-BE49-F238E27FC236}">
                <a16:creationId xmlns:a16="http://schemas.microsoft.com/office/drawing/2014/main" id="{B954D052-5732-3D9A-8066-DC706A46000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B59A45E-BC87-6FB0-A8F5-0D55389D312E}"/>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305550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F6FE86-ED78-4B3A-290A-5426D8E1B32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924F0FB-CCB7-4E53-8B74-020386E522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E639575-F63F-23FD-D32B-1D8220E0A09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2C4D440-8801-C1E9-532F-51F5F04043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5ED03BF-3416-4A1A-DB42-DC05C381A88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4C97DD0-6F88-2624-D44A-91592BDDABB3}"/>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8" name="フッター プレースホルダー 7">
            <a:extLst>
              <a:ext uri="{FF2B5EF4-FFF2-40B4-BE49-F238E27FC236}">
                <a16:creationId xmlns:a16="http://schemas.microsoft.com/office/drawing/2014/main" id="{E69C5929-2531-B4E3-C084-8DC92DD2A78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AB3BAFD-88F9-88B8-E959-156DA765CFC7}"/>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3305727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169931-4676-2CAF-5946-4081AC83D18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2E907D9-55D5-AD07-AF09-97087F7CF125}"/>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4" name="フッター プレースホルダー 3">
            <a:extLst>
              <a:ext uri="{FF2B5EF4-FFF2-40B4-BE49-F238E27FC236}">
                <a16:creationId xmlns:a16="http://schemas.microsoft.com/office/drawing/2014/main" id="{7D5806E3-5E61-6509-FC3A-05412638FA2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2B59E11-F2C9-4B50-7C13-10CF6A1046C4}"/>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25941597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DE6ECED-A402-8298-2134-74C8A143CF9F}"/>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3" name="フッター プレースホルダー 2">
            <a:extLst>
              <a:ext uri="{FF2B5EF4-FFF2-40B4-BE49-F238E27FC236}">
                <a16:creationId xmlns:a16="http://schemas.microsoft.com/office/drawing/2014/main" id="{35595109-4C95-3518-F4D2-58D01FB1360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B53577A-D632-0226-F70B-6A12BE34E598}"/>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1037250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FCABAB-0899-9ED3-976D-77A8E35DA72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065B2F5-A5A7-ED80-A480-4BA368C9CC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1A38AFF-A093-65A0-1BA9-A0FA12CBBC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41A5EE2-EB09-126D-AEA5-CD086BF62AD2}"/>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6" name="フッター プレースホルダー 5">
            <a:extLst>
              <a:ext uri="{FF2B5EF4-FFF2-40B4-BE49-F238E27FC236}">
                <a16:creationId xmlns:a16="http://schemas.microsoft.com/office/drawing/2014/main" id="{53C69A07-11B6-CAFF-82C0-5C1935AC014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20C148-3681-A369-B233-64FF46F38C3B}"/>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1336896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DBFDF8C-99D4-9EB7-A148-761FEB06BAB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71300BC-EB20-9249-A118-1307504E8F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AA20B492-8AC6-51B8-748A-B2AF0C7218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250477-9ED6-5702-D9A4-09EE028A6943}"/>
              </a:ext>
            </a:extLst>
          </p:cNvPr>
          <p:cNvSpPr>
            <a:spLocks noGrp="1"/>
          </p:cNvSpPr>
          <p:nvPr>
            <p:ph type="dt" sz="half" idx="10"/>
          </p:nvPr>
        </p:nvSpPr>
        <p:spPr/>
        <p:txBody>
          <a:bodyPr/>
          <a:lstStyle/>
          <a:p>
            <a:fld id="{DBFF2FAF-659F-432B-BFC7-79DC8DE65038}" type="datetimeFigureOut">
              <a:rPr kumimoji="1" lang="ja-JP" altLang="en-US" smtClean="0"/>
              <a:t>2025/7/9</a:t>
            </a:fld>
            <a:endParaRPr kumimoji="1" lang="ja-JP" altLang="en-US"/>
          </a:p>
        </p:txBody>
      </p:sp>
      <p:sp>
        <p:nvSpPr>
          <p:cNvPr id="6" name="フッター プレースホルダー 5">
            <a:extLst>
              <a:ext uri="{FF2B5EF4-FFF2-40B4-BE49-F238E27FC236}">
                <a16:creationId xmlns:a16="http://schemas.microsoft.com/office/drawing/2014/main" id="{41807241-5A75-6AD3-D5B0-1224A63A8D5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AC5D7D7-4CBC-1245-B497-C33624ECC6E8}"/>
              </a:ext>
            </a:extLst>
          </p:cNvPr>
          <p:cNvSpPr>
            <a:spLocks noGrp="1"/>
          </p:cNvSpPr>
          <p:nvPr>
            <p:ph type="sldNum" sz="quarter" idx="12"/>
          </p:nvPr>
        </p:nvSpPr>
        <p:spPr/>
        <p:txBody>
          <a:body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1711472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D0602CD-6B16-2E4B-76E2-E5AD9459A4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FC8F664-7D2D-E44A-537E-BA0DF69942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BB7B5D6-977A-8AE0-1F0B-005BD8FEC0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FF2FAF-659F-432B-BFC7-79DC8DE65038}" type="datetimeFigureOut">
              <a:rPr kumimoji="1" lang="ja-JP" altLang="en-US" smtClean="0"/>
              <a:t>2025/7/9</a:t>
            </a:fld>
            <a:endParaRPr kumimoji="1" lang="ja-JP" altLang="en-US"/>
          </a:p>
        </p:txBody>
      </p:sp>
      <p:sp>
        <p:nvSpPr>
          <p:cNvPr id="5" name="フッター プレースホルダー 4">
            <a:extLst>
              <a:ext uri="{FF2B5EF4-FFF2-40B4-BE49-F238E27FC236}">
                <a16:creationId xmlns:a16="http://schemas.microsoft.com/office/drawing/2014/main" id="{0F7DDB91-9BC2-0B77-974A-8284B4784E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1284113-D2EB-A1FE-E481-633350DACA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D59637-DDA3-4364-98D2-0BD62FB69267}" type="slidenum">
              <a:rPr kumimoji="1" lang="ja-JP" altLang="en-US" smtClean="0"/>
              <a:t>‹#›</a:t>
            </a:fld>
            <a:endParaRPr kumimoji="1" lang="ja-JP" altLang="en-US"/>
          </a:p>
        </p:txBody>
      </p:sp>
    </p:spTree>
    <p:extLst>
      <p:ext uri="{BB962C8B-B14F-4D97-AF65-F5344CB8AC3E}">
        <p14:creationId xmlns:p14="http://schemas.microsoft.com/office/powerpoint/2010/main" val="1608734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フッター プレースホルダー 1">
            <a:extLst>
              <a:ext uri="{FF2B5EF4-FFF2-40B4-BE49-F238E27FC236}">
                <a16:creationId xmlns:a16="http://schemas.microsoft.com/office/drawing/2014/main" id="{D6C5A2C9-CF18-7949-BC52-387665A096AA}"/>
              </a:ext>
            </a:extLst>
          </p:cNvPr>
          <p:cNvSpPr>
            <a:spLocks noGrp="1"/>
          </p:cNvSpPr>
          <p:nvPr>
            <p:ph type="ftr" sz="quarter" idx="11"/>
          </p:nvPr>
        </p:nvSpPr>
        <p:spPr/>
        <p:txBody>
          <a:bodyPr/>
          <a:lstStyle/>
          <a:p>
            <a:r>
              <a:rPr kumimoji="1" lang="en-US" altLang="ja-JP" dirty="0"/>
              <a:t>Copyright©2025.Doctor‘S-axellabo.AllRightsReserved.</a:t>
            </a:r>
            <a:endParaRPr kumimoji="1" lang="ja-JP" altLang="en-US" dirty="0"/>
          </a:p>
        </p:txBody>
      </p:sp>
      <p:sp>
        <p:nvSpPr>
          <p:cNvPr id="4" name="テキスト ボックス 3">
            <a:extLst>
              <a:ext uri="{FF2B5EF4-FFF2-40B4-BE49-F238E27FC236}">
                <a16:creationId xmlns:a16="http://schemas.microsoft.com/office/drawing/2014/main" id="{2FB94E92-A85D-D0B9-295B-A51892BAF9B0}"/>
              </a:ext>
            </a:extLst>
          </p:cNvPr>
          <p:cNvSpPr txBox="1"/>
          <p:nvPr/>
        </p:nvSpPr>
        <p:spPr>
          <a:xfrm>
            <a:off x="230077" y="349579"/>
            <a:ext cx="11731846" cy="6217087"/>
          </a:xfrm>
          <a:prstGeom prst="rect">
            <a:avLst/>
          </a:prstGeom>
          <a:noFill/>
        </p:spPr>
        <p:txBody>
          <a:bodyPr wrap="square">
            <a:spAutoFit/>
          </a:bodyPr>
          <a:lstStyle/>
          <a:p>
            <a:pPr algn="ctr">
              <a:buNone/>
            </a:pPr>
            <a:r>
              <a:rPr lang="ja-JP" altLang="en-US" sz="2400" b="1" dirty="0">
                <a:solidFill>
                  <a:srgbClr val="0070C0"/>
                </a:solidFill>
              </a:rPr>
              <a:t>アメリカでは口コミ評価</a:t>
            </a:r>
            <a:r>
              <a:rPr lang="ja-JP" altLang="en-US" sz="2400" b="1" dirty="0">
                <a:solidFill>
                  <a:srgbClr val="C00000"/>
                </a:solidFill>
              </a:rPr>
              <a:t>改善</a:t>
            </a:r>
            <a:r>
              <a:rPr lang="ja-JP" altLang="en-US" sz="2400" b="1" dirty="0">
                <a:solidFill>
                  <a:srgbClr val="0070C0"/>
                </a:solidFill>
              </a:rPr>
              <a:t>による</a:t>
            </a:r>
            <a:r>
              <a:rPr lang="ja-JP" altLang="en-US" sz="2400" b="1" dirty="0">
                <a:solidFill>
                  <a:srgbClr val="C00000"/>
                </a:solidFill>
              </a:rPr>
              <a:t>売上改善報告</a:t>
            </a:r>
            <a:r>
              <a:rPr lang="ja-JP" altLang="en-US" sz="2400" b="1" dirty="0">
                <a:solidFill>
                  <a:srgbClr val="0070C0"/>
                </a:solidFill>
              </a:rPr>
              <a:t>多数</a:t>
            </a:r>
            <a:r>
              <a:rPr lang="ja-JP" altLang="en-US" b="1" dirty="0">
                <a:solidFill>
                  <a:srgbClr val="0070C0"/>
                </a:solidFill>
              </a:rPr>
              <a:t>（特に</a:t>
            </a:r>
            <a:r>
              <a:rPr lang="en-US" altLang="ja-JP" b="1" dirty="0">
                <a:solidFill>
                  <a:srgbClr val="0070C0"/>
                </a:solidFill>
              </a:rPr>
              <a:t>Google</a:t>
            </a:r>
            <a:r>
              <a:rPr lang="ja-JP" altLang="en-US" b="1" dirty="0">
                <a:solidFill>
                  <a:srgbClr val="0070C0"/>
                </a:solidFill>
              </a:rPr>
              <a:t>レビューなど）</a:t>
            </a:r>
            <a:endParaRPr lang="en-US" altLang="ja-JP" b="1" dirty="0">
              <a:solidFill>
                <a:srgbClr val="0070C0"/>
              </a:solidFill>
            </a:endParaRPr>
          </a:p>
          <a:p>
            <a:pPr algn="ctr">
              <a:buNone/>
            </a:pPr>
            <a:endParaRPr lang="en-US" altLang="ja-JP" b="1" dirty="0">
              <a:solidFill>
                <a:srgbClr val="0070C0"/>
              </a:solidFill>
            </a:endParaRPr>
          </a:p>
          <a:p>
            <a:pPr>
              <a:buNone/>
            </a:pPr>
            <a:r>
              <a:rPr lang="en-US" altLang="ja-JP" sz="1600" b="1" dirty="0">
                <a:solidFill>
                  <a:srgbClr val="7030A0"/>
                </a:solidFill>
              </a:rPr>
              <a:t>1. Google</a:t>
            </a:r>
            <a:r>
              <a:rPr lang="ja-JP" altLang="en-US" sz="1600" b="1" dirty="0">
                <a:solidFill>
                  <a:srgbClr val="7030A0"/>
                </a:solidFill>
              </a:rPr>
              <a:t>レビューと医療機関の患者数回復ーーーーーーーーーーーーーーーーーーーーーーーーーーーーーーーーーーー</a:t>
            </a:r>
          </a:p>
          <a:p>
            <a:pPr>
              <a:buFont typeface="Arial" panose="020B0604020202020204" pitchFamily="34" charset="0"/>
              <a:buChar char="•"/>
            </a:pPr>
            <a:r>
              <a:rPr lang="ja-JP" altLang="en-US" sz="1600" dirty="0"/>
              <a:t>アメリカの医療機関の中で</a:t>
            </a:r>
            <a:r>
              <a:rPr lang="ja-JP" altLang="en-US" sz="1600" u="sng" dirty="0">
                <a:solidFill>
                  <a:schemeClr val="accent6">
                    <a:lumMod val="75000"/>
                  </a:schemeClr>
                </a:solidFill>
              </a:rPr>
              <a:t>口コミ評価が上がることで</a:t>
            </a:r>
            <a:r>
              <a:rPr lang="ja-JP" altLang="en-US" sz="1600" b="1" u="sng" dirty="0">
                <a:solidFill>
                  <a:schemeClr val="accent6">
                    <a:lumMod val="75000"/>
                  </a:schemeClr>
                </a:solidFill>
              </a:rPr>
              <a:t>患者数が最大で</a:t>
            </a:r>
            <a:r>
              <a:rPr lang="en-US" altLang="ja-JP" sz="1600" b="1" u="sng" dirty="0">
                <a:solidFill>
                  <a:schemeClr val="accent6">
                    <a:lumMod val="75000"/>
                  </a:schemeClr>
                </a:solidFill>
              </a:rPr>
              <a:t>10-15%</a:t>
            </a:r>
            <a:r>
              <a:rPr lang="ja-JP" altLang="en-US" sz="1600" b="1" u="sng" dirty="0">
                <a:solidFill>
                  <a:schemeClr val="accent6">
                    <a:lumMod val="75000"/>
                  </a:schemeClr>
                </a:solidFill>
              </a:rPr>
              <a:t>増加</a:t>
            </a:r>
            <a:r>
              <a:rPr lang="ja-JP" altLang="en-US" sz="1600" dirty="0"/>
              <a:t>する傾向が見られると報告。</a:t>
            </a:r>
            <a:endParaRPr lang="en-US" altLang="ja-JP" sz="1600" dirty="0"/>
          </a:p>
          <a:p>
            <a:pPr>
              <a:buFont typeface="Arial" panose="020B0604020202020204" pitchFamily="34" charset="0"/>
              <a:buChar char="•"/>
            </a:pPr>
            <a:r>
              <a:rPr lang="ja-JP" altLang="en-US" sz="1400" b="1" dirty="0">
                <a:solidFill>
                  <a:srgbClr val="002060"/>
                </a:solidFill>
              </a:rPr>
              <a:t>事例</a:t>
            </a:r>
            <a:r>
              <a:rPr lang="en-US" altLang="ja-JP" sz="1400" dirty="0">
                <a:solidFill>
                  <a:srgbClr val="002060"/>
                </a:solidFill>
              </a:rPr>
              <a:t>: </a:t>
            </a:r>
            <a:r>
              <a:rPr lang="ja-JP" altLang="en-US" sz="1400" dirty="0">
                <a:solidFill>
                  <a:srgbClr val="002060"/>
                </a:solidFill>
              </a:rPr>
              <a:t>一部の歯科医院や小規模な診療所では、</a:t>
            </a:r>
            <a:r>
              <a:rPr lang="en-US" altLang="ja-JP" sz="1400" dirty="0">
                <a:solidFill>
                  <a:srgbClr val="002060"/>
                </a:solidFill>
              </a:rPr>
              <a:t>Google</a:t>
            </a:r>
            <a:r>
              <a:rPr lang="ja-JP" altLang="en-US" sz="1400" dirty="0">
                <a:solidFill>
                  <a:srgbClr val="002060"/>
                </a:solidFill>
              </a:rPr>
              <a:t>レビューの評価が低い状態から改善されると、患者数や新規患者の数が急増するケースが多いです。ある歯科医院では、</a:t>
            </a:r>
            <a:r>
              <a:rPr lang="en-US" altLang="ja-JP" sz="1400" dirty="0">
                <a:solidFill>
                  <a:schemeClr val="accent6">
                    <a:lumMod val="75000"/>
                  </a:schemeClr>
                </a:solidFill>
              </a:rPr>
              <a:t>1</a:t>
            </a:r>
            <a:r>
              <a:rPr lang="ja-JP" altLang="en-US" sz="1400" dirty="0">
                <a:solidFill>
                  <a:schemeClr val="accent6">
                    <a:lumMod val="75000"/>
                  </a:schemeClr>
                </a:solidFill>
              </a:rPr>
              <a:t>年間で</a:t>
            </a:r>
            <a:r>
              <a:rPr lang="ja-JP" altLang="en-US" sz="1400" b="1" dirty="0">
                <a:solidFill>
                  <a:schemeClr val="accent6">
                    <a:lumMod val="75000"/>
                  </a:schemeClr>
                </a:solidFill>
              </a:rPr>
              <a:t>口コミ評価が★</a:t>
            </a:r>
            <a:r>
              <a:rPr lang="en-US" altLang="ja-JP" sz="1400" b="1" dirty="0">
                <a:solidFill>
                  <a:schemeClr val="accent6">
                    <a:lumMod val="75000"/>
                  </a:schemeClr>
                </a:solidFill>
              </a:rPr>
              <a:t>3.5</a:t>
            </a:r>
            <a:r>
              <a:rPr lang="ja-JP" altLang="en-US" sz="1400" b="1" dirty="0">
                <a:solidFill>
                  <a:schemeClr val="accent6">
                    <a:lumMod val="75000"/>
                  </a:schemeClr>
                </a:solidFill>
              </a:rPr>
              <a:t>から★</a:t>
            </a:r>
            <a:r>
              <a:rPr lang="en-US" altLang="ja-JP" sz="1400" b="1" dirty="0">
                <a:solidFill>
                  <a:schemeClr val="accent6">
                    <a:lumMod val="75000"/>
                  </a:schemeClr>
                </a:solidFill>
              </a:rPr>
              <a:t>4.5</a:t>
            </a:r>
            <a:r>
              <a:rPr lang="ja-JP" altLang="en-US" sz="1400" b="1" dirty="0">
                <a:solidFill>
                  <a:schemeClr val="accent6">
                    <a:lumMod val="75000"/>
                  </a:schemeClr>
                </a:solidFill>
              </a:rPr>
              <a:t>に改善</a:t>
            </a:r>
            <a:r>
              <a:rPr lang="ja-JP" altLang="en-US" sz="1400" dirty="0">
                <a:solidFill>
                  <a:schemeClr val="accent6">
                    <a:lumMod val="75000"/>
                  </a:schemeClr>
                </a:solidFill>
              </a:rPr>
              <a:t>され、患者数が前年の</a:t>
            </a:r>
            <a:r>
              <a:rPr lang="en-US" altLang="ja-JP" sz="1400" dirty="0">
                <a:solidFill>
                  <a:schemeClr val="accent6">
                    <a:lumMod val="75000"/>
                  </a:schemeClr>
                </a:solidFill>
              </a:rPr>
              <a:t>30%</a:t>
            </a:r>
            <a:r>
              <a:rPr lang="ja-JP" altLang="en-US" sz="1400" dirty="0">
                <a:solidFill>
                  <a:schemeClr val="accent6">
                    <a:lumMod val="75000"/>
                  </a:schemeClr>
                </a:solidFill>
              </a:rPr>
              <a:t>増加</a:t>
            </a:r>
            <a:r>
              <a:rPr lang="ja-JP" altLang="en-US" sz="1400" dirty="0">
                <a:solidFill>
                  <a:srgbClr val="002060"/>
                </a:solidFill>
              </a:rPr>
              <a:t>したという報告があります。</a:t>
            </a:r>
          </a:p>
          <a:p>
            <a:pPr>
              <a:buNone/>
            </a:pPr>
            <a:r>
              <a:rPr lang="en-US" altLang="ja-JP" sz="1600" b="1" dirty="0">
                <a:solidFill>
                  <a:srgbClr val="7030A0"/>
                </a:solidFill>
              </a:rPr>
              <a:t>2. </a:t>
            </a:r>
            <a:r>
              <a:rPr lang="ja-JP" altLang="en-US" sz="1600" b="1" dirty="0">
                <a:solidFill>
                  <a:srgbClr val="7030A0"/>
                </a:solidFill>
              </a:rPr>
              <a:t>口コミによる収益の向上ーーーーーーーーーーーーーーーーーーーーーーーーーーーーーーーーーーーーーーーーーー</a:t>
            </a:r>
          </a:p>
          <a:p>
            <a:pPr>
              <a:buFont typeface="Arial" panose="020B0604020202020204" pitchFamily="34" charset="0"/>
              <a:buChar char="•"/>
            </a:pPr>
            <a:r>
              <a:rPr lang="en-US" altLang="ja-JP" sz="1600" dirty="0"/>
              <a:t>Yelp</a:t>
            </a:r>
            <a:r>
              <a:rPr lang="ja-JP" altLang="en-US" sz="1600" dirty="0"/>
              <a:t>のレビューは、特にアメリカのレストラン業界でよく知られていますが、医療機関でも収益向上に寄与しています。具体的には、</a:t>
            </a:r>
            <a:r>
              <a:rPr lang="ja-JP" altLang="en-US" sz="1600" dirty="0">
                <a:solidFill>
                  <a:schemeClr val="accent6">
                    <a:lumMod val="75000"/>
                  </a:schemeClr>
                </a:solidFill>
              </a:rPr>
              <a:t>口コミ評価が</a:t>
            </a:r>
            <a:r>
              <a:rPr lang="en-US" altLang="ja-JP" sz="1600" b="1" dirty="0">
                <a:solidFill>
                  <a:schemeClr val="accent6">
                    <a:lumMod val="75000"/>
                  </a:schemeClr>
                </a:solidFill>
              </a:rPr>
              <a:t>1</a:t>
            </a:r>
            <a:r>
              <a:rPr lang="ja-JP" altLang="en-US" sz="1600" b="1" dirty="0">
                <a:solidFill>
                  <a:schemeClr val="accent6">
                    <a:lumMod val="75000"/>
                  </a:schemeClr>
                </a:solidFill>
              </a:rPr>
              <a:t>スター向上することで、年間の収益が最大で</a:t>
            </a:r>
            <a:r>
              <a:rPr lang="en-US" altLang="ja-JP" sz="1600" dirty="0">
                <a:solidFill>
                  <a:schemeClr val="accent6">
                    <a:lumMod val="75000"/>
                  </a:schemeClr>
                </a:solidFill>
              </a:rPr>
              <a:t>5-9%</a:t>
            </a:r>
            <a:r>
              <a:rPr lang="ja-JP" altLang="en-US" sz="1600" b="1" dirty="0">
                <a:solidFill>
                  <a:schemeClr val="accent6">
                    <a:lumMod val="75000"/>
                  </a:schemeClr>
                </a:solidFill>
              </a:rPr>
              <a:t>増加する</a:t>
            </a:r>
            <a:r>
              <a:rPr lang="ja-JP" altLang="en-US" sz="1600" dirty="0"/>
              <a:t>という研究結果があります。</a:t>
            </a:r>
          </a:p>
          <a:p>
            <a:pPr>
              <a:buFont typeface="Arial" panose="020B0604020202020204" pitchFamily="34" charset="0"/>
              <a:buChar char="•"/>
            </a:pPr>
            <a:r>
              <a:rPr lang="ja-JP" altLang="en-US" sz="1400" b="1" dirty="0">
                <a:solidFill>
                  <a:srgbClr val="002060"/>
                </a:solidFill>
              </a:rPr>
              <a:t>事例</a:t>
            </a:r>
            <a:r>
              <a:rPr lang="en-US" altLang="ja-JP" sz="1400" dirty="0">
                <a:solidFill>
                  <a:srgbClr val="002060"/>
                </a:solidFill>
              </a:rPr>
              <a:t>: </a:t>
            </a:r>
            <a:r>
              <a:rPr lang="ja-JP" altLang="en-US" sz="1400" dirty="0">
                <a:solidFill>
                  <a:srgbClr val="002060"/>
                </a:solidFill>
              </a:rPr>
              <a:t>カリフォルニアの美容外科では、</a:t>
            </a:r>
            <a:r>
              <a:rPr lang="en-US" altLang="ja-JP" sz="1400" dirty="0">
                <a:solidFill>
                  <a:srgbClr val="002060"/>
                </a:solidFill>
              </a:rPr>
              <a:t>Google</a:t>
            </a:r>
            <a:r>
              <a:rPr lang="ja-JP" altLang="en-US" sz="1400" dirty="0">
                <a:solidFill>
                  <a:srgbClr val="002060"/>
                </a:solidFill>
              </a:rPr>
              <a:t>レビューの評価を改善したことにより、広告費を削減しながらも新規患者数を倍増させることに成功したという事例があります。特に、患者が診療機関を選ぶ際に</a:t>
            </a:r>
            <a:r>
              <a:rPr lang="ja-JP" altLang="en-US" sz="1400" b="1" dirty="0">
                <a:solidFill>
                  <a:srgbClr val="002060"/>
                </a:solidFill>
              </a:rPr>
              <a:t>口コミ評価が決定的な要因</a:t>
            </a:r>
            <a:r>
              <a:rPr lang="ja-JP" altLang="en-US" sz="1400" dirty="0">
                <a:solidFill>
                  <a:srgbClr val="002060"/>
                </a:solidFill>
              </a:rPr>
              <a:t>になるため、口コミ管理は経営戦略に欠かせない要素とされています。</a:t>
            </a:r>
          </a:p>
          <a:p>
            <a:pPr>
              <a:buNone/>
            </a:pPr>
            <a:r>
              <a:rPr lang="en-US" altLang="ja-JP" sz="1600" b="1" dirty="0">
                <a:solidFill>
                  <a:srgbClr val="7030A0"/>
                </a:solidFill>
              </a:rPr>
              <a:t>3. </a:t>
            </a:r>
            <a:r>
              <a:rPr lang="ja-JP" altLang="en-US" sz="1600" b="1" dirty="0">
                <a:solidFill>
                  <a:srgbClr val="7030A0"/>
                </a:solidFill>
              </a:rPr>
              <a:t>オンラインレビュー管理と患者のリピート率向上ーーーーーーーーーーーーーーーーーーーーーーーーーーーーーーー</a:t>
            </a:r>
          </a:p>
          <a:p>
            <a:pPr>
              <a:buFont typeface="Arial" panose="020B0604020202020204" pitchFamily="34" charset="0"/>
              <a:buChar char="•"/>
            </a:pPr>
            <a:r>
              <a:rPr lang="ja-JP" altLang="en-US" sz="1400" b="1" dirty="0">
                <a:solidFill>
                  <a:srgbClr val="002060"/>
                </a:solidFill>
              </a:rPr>
              <a:t>事例</a:t>
            </a:r>
            <a:r>
              <a:rPr lang="en-US" altLang="ja-JP" sz="1400" dirty="0">
                <a:solidFill>
                  <a:srgbClr val="002060"/>
                </a:solidFill>
              </a:rPr>
              <a:t>: </a:t>
            </a:r>
            <a:r>
              <a:rPr lang="ja-JP" altLang="en-US" sz="1400" dirty="0">
                <a:solidFill>
                  <a:srgbClr val="002060"/>
                </a:solidFill>
              </a:rPr>
              <a:t>一部のクリニックでは、</a:t>
            </a:r>
            <a:r>
              <a:rPr lang="ja-JP" altLang="en-US" sz="1400" b="1" dirty="0">
                <a:solidFill>
                  <a:srgbClr val="002060"/>
                </a:solidFill>
              </a:rPr>
              <a:t>患者からのフィードバックを受けて改善点を反映させた結果、リピーターの数が</a:t>
            </a:r>
            <a:r>
              <a:rPr lang="en-US" altLang="ja-JP" sz="1400" b="1" dirty="0">
                <a:solidFill>
                  <a:srgbClr val="002060"/>
                </a:solidFill>
              </a:rPr>
              <a:t>40%</a:t>
            </a:r>
            <a:r>
              <a:rPr lang="ja-JP" altLang="en-US" sz="1400" b="1" dirty="0">
                <a:solidFill>
                  <a:srgbClr val="002060"/>
                </a:solidFill>
              </a:rPr>
              <a:t>増加</a:t>
            </a:r>
            <a:r>
              <a:rPr lang="ja-JP" altLang="en-US" sz="1400" dirty="0">
                <a:solidFill>
                  <a:srgbClr val="002060"/>
                </a:solidFill>
              </a:rPr>
              <a:t>し、診療報酬も安定したというケースも報告があります。</a:t>
            </a:r>
            <a:endParaRPr lang="en-US" altLang="ja-JP" sz="1400" dirty="0">
              <a:solidFill>
                <a:srgbClr val="002060"/>
              </a:solidFill>
            </a:endParaRPr>
          </a:p>
          <a:p>
            <a:r>
              <a:rPr lang="en-US" altLang="ja-JP" sz="1600" b="1" dirty="0">
                <a:solidFill>
                  <a:srgbClr val="7030A0"/>
                </a:solidFill>
              </a:rPr>
              <a:t>4. </a:t>
            </a:r>
            <a:r>
              <a:rPr lang="ja-JP" altLang="en-US" sz="1600" b="1" dirty="0">
                <a:solidFill>
                  <a:srgbClr val="7030A0"/>
                </a:solidFill>
              </a:rPr>
              <a:t>医療機関の評判管理サービスーーーーーーーーーーーーーーーーーーーーーーーーーーーーーーーーーーーーーーーー</a:t>
            </a:r>
          </a:p>
          <a:p>
            <a:pPr>
              <a:buFont typeface="Arial" panose="020B0604020202020204" pitchFamily="34" charset="0"/>
              <a:buChar char="•"/>
            </a:pPr>
            <a:r>
              <a:rPr lang="ja-JP" altLang="en-US" sz="1600" b="1" dirty="0"/>
              <a:t>アメリカの多くの医療機関は、口コミ評価を管理するための専門サービス</a:t>
            </a:r>
            <a:r>
              <a:rPr lang="ja-JP" altLang="en-US" sz="1600" dirty="0"/>
              <a:t>を利用しています。これにより、ネガティブな評価に迅速に対応することで、口コミが経営に与える悪影響を最小限に抑えています。</a:t>
            </a:r>
          </a:p>
          <a:p>
            <a:pPr>
              <a:buFont typeface="Arial" panose="020B0604020202020204" pitchFamily="34" charset="0"/>
              <a:buChar char="•"/>
            </a:pPr>
            <a:r>
              <a:rPr lang="ja-JP" altLang="en-US" sz="1400" b="1" dirty="0">
                <a:solidFill>
                  <a:srgbClr val="002060"/>
                </a:solidFill>
              </a:rPr>
              <a:t>事例</a:t>
            </a:r>
            <a:r>
              <a:rPr lang="en-US" altLang="ja-JP" sz="1400" dirty="0">
                <a:solidFill>
                  <a:srgbClr val="002060"/>
                </a:solidFill>
              </a:rPr>
              <a:t>: </a:t>
            </a:r>
            <a:r>
              <a:rPr lang="ja-JP" altLang="en-US" sz="1400" dirty="0">
                <a:solidFill>
                  <a:srgbClr val="002060"/>
                </a:solidFill>
              </a:rPr>
              <a:t>あるクリニックでは、</a:t>
            </a:r>
            <a:r>
              <a:rPr lang="ja-JP" altLang="en-US" sz="1400" dirty="0">
                <a:solidFill>
                  <a:schemeClr val="accent6">
                    <a:lumMod val="75000"/>
                  </a:schemeClr>
                </a:solidFill>
              </a:rPr>
              <a:t>口コミリスク管理サービスを導入後、評価が平均で</a:t>
            </a:r>
            <a:r>
              <a:rPr lang="en-US" altLang="ja-JP" sz="1400" b="1" dirty="0">
                <a:solidFill>
                  <a:schemeClr val="accent6">
                    <a:lumMod val="75000"/>
                  </a:schemeClr>
                </a:solidFill>
              </a:rPr>
              <a:t>1.5</a:t>
            </a:r>
            <a:r>
              <a:rPr lang="ja-JP" altLang="en-US" sz="1400" b="1" dirty="0">
                <a:solidFill>
                  <a:schemeClr val="accent6">
                    <a:lumMod val="75000"/>
                  </a:schemeClr>
                </a:solidFill>
              </a:rPr>
              <a:t>スター改善</a:t>
            </a:r>
            <a:r>
              <a:rPr lang="ja-JP" altLang="en-US" sz="1400" dirty="0">
                <a:solidFill>
                  <a:schemeClr val="accent6">
                    <a:lumMod val="75000"/>
                  </a:schemeClr>
                </a:solidFill>
              </a:rPr>
              <a:t>され、患者数が</a:t>
            </a:r>
            <a:r>
              <a:rPr lang="en-US" altLang="ja-JP" sz="1400" b="1" dirty="0">
                <a:solidFill>
                  <a:schemeClr val="accent6">
                    <a:lumMod val="75000"/>
                  </a:schemeClr>
                </a:solidFill>
              </a:rPr>
              <a:t>20%</a:t>
            </a:r>
            <a:r>
              <a:rPr lang="ja-JP" altLang="en-US" sz="1400" b="1" dirty="0">
                <a:solidFill>
                  <a:schemeClr val="accent6">
                    <a:lumMod val="75000"/>
                  </a:schemeClr>
                </a:solidFill>
              </a:rPr>
              <a:t>増加</a:t>
            </a:r>
            <a:r>
              <a:rPr lang="ja-JP" altLang="en-US" sz="1400" dirty="0">
                <a:solidFill>
                  <a:srgbClr val="002060"/>
                </a:solidFill>
              </a:rPr>
              <a:t>したというデータも報告されています。</a:t>
            </a:r>
          </a:p>
          <a:p>
            <a:pPr>
              <a:buNone/>
            </a:pPr>
            <a:r>
              <a:rPr lang="en-US" altLang="ja-JP" sz="1600" b="1" dirty="0">
                <a:solidFill>
                  <a:srgbClr val="7030A0"/>
                </a:solidFill>
              </a:rPr>
              <a:t>5.</a:t>
            </a:r>
            <a:r>
              <a:rPr lang="ja-JP" altLang="en-US" sz="1600" b="1" dirty="0">
                <a:solidFill>
                  <a:srgbClr val="7030A0"/>
                </a:solidFill>
              </a:rPr>
              <a:t>まとめーーーーーーーーーーーーーーーーーーーーーーーーーーーーーーーーーーーーーーーーーーーーーーーーーー</a:t>
            </a:r>
          </a:p>
          <a:p>
            <a:pPr>
              <a:buNone/>
            </a:pPr>
            <a:r>
              <a:rPr lang="ja-JP" altLang="en-US" sz="1400" dirty="0"/>
              <a:t>口コミ評価の回復事例は、医療機関の収益に対して顕著な影響を与えることを示しています。特に、</a:t>
            </a:r>
            <a:r>
              <a:rPr lang="ja-JP" altLang="en-US" sz="1400" b="1" dirty="0">
                <a:solidFill>
                  <a:schemeClr val="accent6">
                    <a:lumMod val="75000"/>
                  </a:schemeClr>
                </a:solidFill>
              </a:rPr>
              <a:t>評価が</a:t>
            </a:r>
            <a:r>
              <a:rPr lang="en-US" altLang="ja-JP" sz="1400" b="1" dirty="0">
                <a:solidFill>
                  <a:schemeClr val="accent6">
                    <a:lumMod val="75000"/>
                  </a:schemeClr>
                </a:solidFill>
              </a:rPr>
              <a:t>1</a:t>
            </a:r>
            <a:r>
              <a:rPr lang="ja-JP" altLang="en-US" sz="1400" b="1" dirty="0">
                <a:solidFill>
                  <a:schemeClr val="accent6">
                    <a:lumMod val="75000"/>
                  </a:schemeClr>
                </a:solidFill>
              </a:rPr>
              <a:t>スター改善されると、患者数が</a:t>
            </a:r>
            <a:r>
              <a:rPr lang="en-US" altLang="ja-JP" sz="1400" b="1" dirty="0">
                <a:solidFill>
                  <a:schemeClr val="accent6">
                    <a:lumMod val="75000"/>
                  </a:schemeClr>
                </a:solidFill>
              </a:rPr>
              <a:t>10-15%</a:t>
            </a:r>
            <a:r>
              <a:rPr lang="ja-JP" altLang="en-US" sz="1400" b="1" dirty="0">
                <a:solidFill>
                  <a:schemeClr val="accent6">
                    <a:lumMod val="75000"/>
                  </a:schemeClr>
                </a:solidFill>
              </a:rPr>
              <a:t>増加</a:t>
            </a:r>
            <a:r>
              <a:rPr lang="ja-JP" altLang="en-US" sz="1400" dirty="0"/>
              <a:t>するというデータがあり、これは日本の医療機関にも十分に適用可能な戦略となります。</a:t>
            </a:r>
            <a:r>
              <a:rPr lang="ja-JP" altLang="en-US" sz="1400" b="1" dirty="0">
                <a:solidFill>
                  <a:srgbClr val="002060"/>
                </a:solidFill>
              </a:rPr>
              <a:t>低評価を付けさせない仕組み構築</a:t>
            </a:r>
            <a:r>
              <a:rPr lang="ja-JP" altLang="en-US" sz="1400" dirty="0"/>
              <a:t>と、こうした事例を参考に</a:t>
            </a:r>
            <a:r>
              <a:rPr lang="ja-JP" altLang="en-US" sz="1400" b="1" dirty="0">
                <a:solidFill>
                  <a:srgbClr val="002060"/>
                </a:solidFill>
              </a:rPr>
              <a:t>口コミリスク対策を導入</a:t>
            </a:r>
            <a:r>
              <a:rPr lang="ja-JP" altLang="en-US" sz="1400" dirty="0"/>
              <a:t>することで、</a:t>
            </a:r>
            <a:r>
              <a:rPr lang="ja-JP" altLang="en-US" sz="1400" b="1" dirty="0">
                <a:solidFill>
                  <a:srgbClr val="002060"/>
                </a:solidFill>
              </a:rPr>
              <a:t>開業医の経営にも確かな効果が期待できる</a:t>
            </a:r>
            <a:r>
              <a:rPr lang="ja-JP" altLang="en-US" sz="1400" dirty="0"/>
              <a:t>と言えます。</a:t>
            </a:r>
            <a:endParaRPr lang="en-US" altLang="ja-JP" sz="1400" dirty="0"/>
          </a:p>
          <a:p>
            <a:pPr>
              <a:buNone/>
            </a:pPr>
            <a:endParaRPr lang="en-US" altLang="ja-JP" sz="1400" dirty="0"/>
          </a:p>
          <a:p>
            <a:pPr algn="r">
              <a:buNone/>
            </a:pPr>
            <a:r>
              <a:rPr lang="en-US" altLang="ja-JP" sz="1400" b="1" dirty="0"/>
              <a:t>Womply</a:t>
            </a:r>
            <a:r>
              <a:rPr lang="ja-JP" altLang="en-US" sz="1400" b="1" dirty="0"/>
              <a:t>の調査結果引用</a:t>
            </a:r>
            <a:endParaRPr lang="ja-JP" altLang="en-US" sz="1400" dirty="0"/>
          </a:p>
        </p:txBody>
      </p:sp>
    </p:spTree>
    <p:extLst>
      <p:ext uri="{BB962C8B-B14F-4D97-AF65-F5344CB8AC3E}">
        <p14:creationId xmlns:p14="http://schemas.microsoft.com/office/powerpoint/2010/main" val="11851590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723</Words>
  <Application>Microsoft Office PowerPoint</Application>
  <PresentationFormat>ワイド画面</PresentationFormat>
  <Paragraphs>18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新治 宮本</dc:creator>
  <cp:lastModifiedBy>新治 宮本</cp:lastModifiedBy>
  <cp:revision>2</cp:revision>
  <dcterms:created xsi:type="dcterms:W3CDTF">2025-07-08T00:38:06Z</dcterms:created>
  <dcterms:modified xsi:type="dcterms:W3CDTF">2025-07-09T00:29:26Z</dcterms:modified>
</cp:coreProperties>
</file>